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0" r:id="rId4"/>
    <p:sldId id="259" r:id="rId5"/>
    <p:sldId id="355" r:id="rId6"/>
    <p:sldId id="356" r:id="rId7"/>
    <p:sldId id="321" r:id="rId8"/>
    <p:sldId id="322" r:id="rId9"/>
    <p:sldId id="323" r:id="rId10"/>
    <p:sldId id="284" r:id="rId11"/>
    <p:sldId id="361" r:id="rId12"/>
    <p:sldId id="325" r:id="rId13"/>
    <p:sldId id="327" r:id="rId14"/>
    <p:sldId id="328" r:id="rId15"/>
    <p:sldId id="329" r:id="rId16"/>
    <p:sldId id="330" r:id="rId17"/>
    <p:sldId id="331" r:id="rId18"/>
    <p:sldId id="334" r:id="rId19"/>
    <p:sldId id="358" r:id="rId20"/>
    <p:sldId id="335" r:id="rId21"/>
    <p:sldId id="362" r:id="rId22"/>
    <p:sldId id="354" r:id="rId23"/>
    <p:sldId id="349" r:id="rId24"/>
    <p:sldId id="353" r:id="rId25"/>
    <p:sldId id="344" r:id="rId26"/>
    <p:sldId id="337" r:id="rId27"/>
    <p:sldId id="339" r:id="rId28"/>
    <p:sldId id="348" r:id="rId29"/>
    <p:sldId id="343" r:id="rId30"/>
    <p:sldId id="360" r:id="rId31"/>
    <p:sldId id="350" r:id="rId32"/>
    <p:sldId id="351" r:id="rId33"/>
    <p:sldId id="289" r:id="rId34"/>
    <p:sldId id="347" r:id="rId35"/>
    <p:sldId id="346" r:id="rId36"/>
    <p:sldId id="363" r:id="rId37"/>
    <p:sldId id="35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B41"/>
    <a:srgbClr val="054B2F"/>
    <a:srgbClr val="70AD47"/>
    <a:srgbClr val="FF0000"/>
    <a:srgbClr val="456B2B"/>
    <a:srgbClr val="A9D18E"/>
    <a:srgbClr val="6B6B6B"/>
    <a:srgbClr val="7F7F7F"/>
    <a:srgbClr val="DDDDD7"/>
    <a:srgbClr val="DDD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84739" autoAdjust="0"/>
  </p:normalViewPr>
  <p:slideViewPr>
    <p:cSldViewPr snapToGrid="0">
      <p:cViewPr varScale="1">
        <p:scale>
          <a:sx n="116" d="100"/>
          <a:sy n="116" d="100"/>
        </p:scale>
        <p:origin x="33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33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rgbClr val="4D3D3D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 </a:t>
            </a:r>
            <a:r>
              <a:rPr lang="ko-KR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연도별 최고기온 및 폭염특보 일수</a:t>
            </a:r>
            <a:r>
              <a:rPr lang="en-US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&gt;</a:t>
            </a:r>
            <a:endParaRPr lang="ko-KR" sz="28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rgbClr val="4D3D3D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최고기온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36.700000000000003</c:v>
                </c:pt>
                <c:pt idx="1">
                  <c:v>33.9</c:v>
                </c:pt>
                <c:pt idx="2">
                  <c:v>35.799999999999997</c:v>
                </c:pt>
                <c:pt idx="3">
                  <c:v>34.4</c:v>
                </c:pt>
                <c:pt idx="4">
                  <c:v>36.6</c:v>
                </c:pt>
                <c:pt idx="5">
                  <c:v>35.4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6B3-4B13-A0BD-502E92DF1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-22677344"/>
        <c:axId val="-22676800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폭염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2012년</c:v>
                      </c:pt>
                      <c:pt idx="1">
                        <c:v>2013년</c:v>
                      </c:pt>
                      <c:pt idx="2">
                        <c:v>2014년</c:v>
                      </c:pt>
                      <c:pt idx="3">
                        <c:v>2015년</c:v>
                      </c:pt>
                      <c:pt idx="4">
                        <c:v>2016년</c:v>
                      </c:pt>
                      <c:pt idx="5">
                        <c:v>2017년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Sheet1!$C$2:$C$7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17</c:v>
                      </c:pt>
                      <c:pt idx="1">
                        <c:v>19</c:v>
                      </c:pt>
                      <c:pt idx="2">
                        <c:v>7</c:v>
                      </c:pt>
                      <c:pt idx="3">
                        <c:v>9</c:v>
                      </c:pt>
                      <c:pt idx="4">
                        <c:v>41</c:v>
                      </c:pt>
                      <c:pt idx="5">
                        <c:v>33</c:v>
                      </c:pt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F6B3-4B13-A0BD-502E92DF1C06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폭염특보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tint val="65000"/>
                </a:schemeClr>
              </a:solidFill>
              <a:ln w="9525">
                <a:solidFill>
                  <a:schemeClr val="accent6">
                    <a:tint val="65000"/>
                  </a:schemeClr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17</c:v>
                </c:pt>
                <c:pt idx="1">
                  <c:v>19</c:v>
                </c:pt>
                <c:pt idx="2">
                  <c:v>7</c:v>
                </c:pt>
                <c:pt idx="3">
                  <c:v>9</c:v>
                </c:pt>
                <c:pt idx="4">
                  <c:v>41</c:v>
                </c:pt>
                <c:pt idx="5">
                  <c:v>33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6B3-4B13-A0BD-502E92DF1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2682784"/>
        <c:axId val="-22683872"/>
      </c:lineChart>
      <c:catAx>
        <c:axId val="-2267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defRPr>
            </a:pPr>
            <a:endParaRPr lang="ko-KR"/>
          </a:p>
        </c:txPr>
        <c:crossAx val="-22676800"/>
        <c:crosses val="autoZero"/>
        <c:auto val="1"/>
        <c:lblAlgn val="ctr"/>
        <c:lblOffset val="100"/>
        <c:noMultiLvlLbl val="0"/>
      </c:catAx>
      <c:valAx>
        <c:axId val="-2267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2677344"/>
        <c:crosses val="autoZero"/>
        <c:crossBetween val="between"/>
      </c:valAx>
      <c:valAx>
        <c:axId val="-2268387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2682784"/>
        <c:crosses val="max"/>
        <c:crossBetween val="between"/>
      </c:valAx>
      <c:catAx>
        <c:axId val="-22682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26838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36283923504800997"/>
          <c:y val="0.18944779524008404"/>
          <c:w val="0.24989179744481671"/>
          <c:h val="5.5467106294969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5959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ko-KR" sz="2800" b="0" dirty="0" err="1">
                <a:solidFill>
                  <a:srgbClr val="5959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장소별</a:t>
            </a:r>
            <a:r>
              <a:rPr lang="ko-KR" sz="2800" b="0" dirty="0">
                <a:solidFill>
                  <a:srgbClr val="5959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sz="2800" b="0" dirty="0" err="1">
                <a:solidFill>
                  <a:srgbClr val="5959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온열질환자</a:t>
            </a:r>
            <a:r>
              <a:rPr lang="ko-KR" sz="2800" b="0" dirty="0">
                <a:solidFill>
                  <a:srgbClr val="5959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발생 현황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rgbClr val="59595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장소별 온열질환자 발생 현황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0C9-4D62-A844-8B8D1EF26449}"/>
              </c:ext>
            </c:extLst>
          </c:dPt>
          <c:dPt>
            <c:idx val="1"/>
            <c:bubble3D val="0"/>
            <c:explosion val="1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0C9-4D62-A844-8B8D1EF26449}"/>
              </c:ext>
            </c:extLst>
          </c:dPt>
          <c:dLbls>
            <c:dLbl>
              <c:idx val="0"/>
              <c:layout>
                <c:manualLayout>
                  <c:x val="-0.17626894685039371"/>
                  <c:y val="-0.2544075876963836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  <a:cs typeface="+mn-cs"/>
                      </a:defRPr>
                    </a:pPr>
                    <a:r>
                      <a:rPr lang="en-US" sz="3200">
                        <a:solidFill>
                          <a:schemeClr val="bg1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t> </a:t>
                    </a:r>
                    <a:fld id="{F2D36909-B249-4073-8988-87FAB6FA1B06}" type="PERCENTAGE">
                      <a:rPr lang="en-US" altLang="ko-KR" sz="3200">
                        <a:solidFill>
                          <a:schemeClr val="bg1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pPr>
                        <a:defRPr sz="3200">
                          <a:solidFill>
                            <a:schemeClr val="bg1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defRPr>
                      </a:pPr>
                      <a:t>[백분율]</a:t>
                    </a:fld>
                    <a:endParaRPr lang="en-US" sz="3200">
                      <a:solidFill>
                        <a:schemeClr val="bg1"/>
                      </a:solidFill>
                      <a:latin typeface="스웨거 TTF" panose="020B0600000101010101" pitchFamily="50" charset="-127"/>
                      <a:ea typeface="스웨거 TTF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스웨거 TTF" panose="020B0600000101010101" pitchFamily="50" charset="-127"/>
                      <a:ea typeface="스웨거 TTF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0C9-4D62-A844-8B8D1EF26449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12137531386416968"/>
                  <c:y val="0.170926768808963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bg1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  <a:cs typeface="+mn-cs"/>
                      </a:defRPr>
                    </a:pPr>
                    <a:fld id="{1626B109-7504-462B-B063-10B910E97583}" type="PERCENTAGE">
                      <a:rPr lang="en-US" altLang="ko-KR" sz="2000">
                        <a:solidFill>
                          <a:schemeClr val="bg1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rPr>
                      <a:pPr>
                        <a:defRPr sz="2000">
                          <a:solidFill>
                            <a:schemeClr val="bg1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스웨거 TTF" panose="020B0600000101010101" pitchFamily="50" charset="-127"/>
                      <a:ea typeface="스웨거 TTF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0C9-4D62-A844-8B8D1EF26449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야외</c:v>
                </c:pt>
                <c:pt idx="1">
                  <c:v>실내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0.78</c:v>
                </c:pt>
                <c:pt idx="1">
                  <c:v>0.22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0C9-4D62-A844-8B8D1EF2644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941407235127635"/>
          <c:y val="0.84769894557668191"/>
          <c:w val="0.18252055190348915"/>
          <c:h val="6.19028587314018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54B2F"/>
              </a:solidFill>
              <a:latin typeface="스웨거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열사병 환자 추이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열사병 환자 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3060276493571716E-2"/>
                  <c:y val="-3.69437708051123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0DE4-432F-89C3-59013E05DE7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3.3662664084470474E-2"/>
                  <c:y val="-4.61797135063904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0DE4-432F-89C3-59013E05DE7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3662664084470474E-2"/>
                  <c:y val="-3.38651232380196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0DE4-432F-89C3-59013E05DE7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3.5783141602650309E-2"/>
                  <c:y val="-5.84943037747612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DE4-432F-89C3-59013E05DE7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1024032022883949E-2"/>
                  <c:y val="-4.00224183722050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0DE4-432F-89C3-59013E05DE7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2014년</c:v>
                </c:pt>
                <c:pt idx="1">
                  <c:v>2015년</c:v>
                </c:pt>
                <c:pt idx="2">
                  <c:v>2016년</c:v>
                </c:pt>
                <c:pt idx="3">
                  <c:v>2017년</c:v>
                </c:pt>
                <c:pt idx="4">
                  <c:v>2018년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</c:v>
                </c:pt>
                <c:pt idx="1">
                  <c:v>13</c:v>
                </c:pt>
                <c:pt idx="2">
                  <c:v>67</c:v>
                </c:pt>
                <c:pt idx="3">
                  <c:v>21</c:v>
                </c:pt>
                <c:pt idx="4">
                  <c:v>199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DE4-432F-89C3-59013E05DE7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897560880"/>
        <c:axId val="-1897554896"/>
      </c:lineChart>
      <c:catAx>
        <c:axId val="-189756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+mn-cs"/>
              </a:defRPr>
            </a:pPr>
            <a:endParaRPr lang="ko-KR"/>
          </a:p>
        </c:txPr>
        <c:crossAx val="-1897554896"/>
        <c:crosses val="autoZero"/>
        <c:auto val="1"/>
        <c:lblAlgn val="ctr"/>
        <c:lblOffset val="100"/>
        <c:noMultiLvlLbl val="0"/>
      </c:catAx>
      <c:valAx>
        <c:axId val="-189755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89756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439DA-2F73-4EC1-ACE7-21CEED91A813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69946-F226-45EA-B6F0-547FC28B7B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73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팀명확인해주세요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60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5959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자전거 주행과 차량 주행을 명확하게 나눔으로써 </a:t>
            </a:r>
            <a:r>
              <a:rPr lang="ko-KR" altLang="en-US" sz="1200" dirty="0" err="1">
                <a:solidFill>
                  <a:srgbClr val="5959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차량대</a:t>
            </a:r>
            <a:r>
              <a:rPr lang="ko-KR" altLang="en-US" sz="1200" dirty="0">
                <a:solidFill>
                  <a:srgbClr val="5959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자전거 </a:t>
            </a:r>
            <a:r>
              <a:rPr lang="ko-KR" altLang="en-US" sz="1200" dirty="0" err="1">
                <a:solidFill>
                  <a:srgbClr val="5959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사고량</a:t>
            </a:r>
            <a:r>
              <a:rPr lang="ko-KR" altLang="en-US" sz="1200" dirty="0">
                <a:solidFill>
                  <a:srgbClr val="5959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감소</a:t>
            </a:r>
            <a:endParaRPr lang="en-US" altLang="ko-KR" sz="1200" dirty="0">
              <a:solidFill>
                <a:srgbClr val="5959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서비스 활용방안에 차도에 자전거 전용도로 표시 확실하게 </a:t>
            </a:r>
            <a:r>
              <a:rPr lang="en-US" altLang="ko-KR" dirty="0"/>
              <a:t>(</a:t>
            </a:r>
            <a:r>
              <a:rPr lang="ko-KR" altLang="en-US" dirty="0"/>
              <a:t>색상으로 나누기</a:t>
            </a:r>
            <a:r>
              <a:rPr lang="en-US" altLang="ko-KR" dirty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8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연도별 최고기온 및 폭염특보 </a:t>
            </a:r>
            <a:r>
              <a:rPr lang="en-US" altLang="ko-KR" dirty="0"/>
              <a:t>=&gt; </a:t>
            </a:r>
            <a:r>
              <a:rPr lang="ko-KR" altLang="en-US" dirty="0"/>
              <a:t>폭염특보 그래프에 점 찍어주세요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585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1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일차원</a:t>
            </a:r>
            <a:r>
              <a:rPr lang="ko-KR" altLang="en-US" dirty="0"/>
              <a:t> 데이터를 곡선형 회귀선 도출을 위해 다차원으로 차원 확장을 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다차원으로 차원 확장을 </a:t>
            </a:r>
            <a:r>
              <a:rPr lang="ko-KR" altLang="en-US" dirty="0">
                <a:highlight>
                  <a:srgbClr val="FFFF00"/>
                </a:highlight>
              </a:rPr>
              <a:t>시키면 직선형 회귀선보다 나은 결과를 얻을 수 있음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글자 색 바꿔주세요</a:t>
            </a:r>
            <a:r>
              <a:rPr lang="en-US" altLang="ko-KR" dirty="0"/>
              <a:t>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35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9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간격 맞춰주세요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1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2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86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69946-F226-45EA-B6F0-547FC28B7BD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7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3978-B88B-495F-AE83-BB5304C76DD7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92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64E12-1BC8-4A55-A621-B053EA9491FF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26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9A75-EC36-4C67-AB2C-CD82017F12A8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6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0EE5-D386-4470-BD8D-E68F962EBBC5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93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73C71-A6C1-4F81-B2D8-F8A57916726F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52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61F0-2D92-47B6-95D2-1A3F766CE03A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3D41-9260-4EE4-8960-324997330460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2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EFAA6-341B-47CD-9899-CD51D1CECD9E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335219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04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ABF4-C336-4557-A937-75360E5BE1E9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37EB877-C6F0-4CD0-A2D8-3915C23E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219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96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F3872-88ED-460D-94D1-E7542D4D4D70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89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6B92-1668-40C0-AAA1-86A6ABBAA50B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0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342CC-6BF1-4C49-B272-63D73296A546}" type="datetime1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B1BBF-7238-4A33-BC8E-7E009B2A3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62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.emf"/><Relationship Id="rId7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.emf"/><Relationship Id="rId7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70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10.png"/><Relationship Id="rId4" Type="http://schemas.openxmlformats.org/officeDocument/2006/relationships/image" Target="../media/image4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5.emf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.emf"/><Relationship Id="rId7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.emf"/><Relationship Id="rId7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8.emf"/><Relationship Id="rId5" Type="http://schemas.openxmlformats.org/officeDocument/2006/relationships/image" Target="../media/image10.emf"/><Relationship Id="rId10" Type="http://schemas.openxmlformats.org/officeDocument/2006/relationships/image" Target="../media/image7.emf"/><Relationship Id="rId4" Type="http://schemas.openxmlformats.org/officeDocument/2006/relationships/image" Target="../media/image5.emf"/><Relationship Id="rId9" Type="http://schemas.openxmlformats.org/officeDocument/2006/relationships/image" Target="../media/image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.emf"/><Relationship Id="rId7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8.emf"/><Relationship Id="rId5" Type="http://schemas.openxmlformats.org/officeDocument/2006/relationships/image" Target="../media/image10.emf"/><Relationship Id="rId10" Type="http://schemas.openxmlformats.org/officeDocument/2006/relationships/image" Target="../media/image7.emf"/><Relationship Id="rId4" Type="http://schemas.openxmlformats.org/officeDocument/2006/relationships/image" Target="../media/image5.emf"/><Relationship Id="rId9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5" cy="5381348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15828" y="15777"/>
            <a:ext cx="12192000" cy="555558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980" y="1043016"/>
            <a:ext cx="11184383" cy="2634892"/>
          </a:xfrm>
        </p:spPr>
        <p:txBody>
          <a:bodyPr>
            <a:noAutofit/>
          </a:bodyPr>
          <a:lstStyle/>
          <a:p>
            <a:r>
              <a:rPr lang="ko-KR" altLang="en-US" sz="8000" spc="300" dirty="0" err="1">
                <a:solidFill>
                  <a:srgbClr val="D3D6B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sz="8000" spc="300" dirty="0">
                <a:solidFill>
                  <a:srgbClr val="D3D6B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포장을 통한</a:t>
            </a:r>
            <a:r>
              <a:rPr lang="en-US" altLang="ko-KR" sz="8000" spc="300" dirty="0">
                <a:solidFill>
                  <a:srgbClr val="D3D6B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/>
            </a:r>
            <a:br>
              <a:rPr lang="en-US" altLang="ko-KR" sz="8000" spc="300" dirty="0">
                <a:solidFill>
                  <a:srgbClr val="D3D6B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</a:br>
            <a:r>
              <a:rPr lang="ko-KR" altLang="en-US" sz="8000" spc="300" dirty="0">
                <a:solidFill>
                  <a:srgbClr val="D3D6B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보행환경 개선방안</a:t>
            </a: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8A75DA6A-64B7-4A94-BD74-12D98DBAF114}"/>
              </a:ext>
            </a:extLst>
          </p:cNvPr>
          <p:cNvSpPr txBox="1">
            <a:spLocks/>
          </p:cNvSpPr>
          <p:nvPr/>
        </p:nvSpPr>
        <p:spPr>
          <a:xfrm>
            <a:off x="1140567" y="995783"/>
            <a:ext cx="9963705" cy="26348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000" spc="300" dirty="0" err="1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sz="8000" spc="300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포장</a:t>
            </a:r>
            <a:r>
              <a:rPr lang="ko-KR" altLang="en-US" sz="8000" spc="3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을</a:t>
            </a:r>
            <a:r>
              <a:rPr lang="ko-KR" altLang="en-US" sz="8000" spc="300" dirty="0">
                <a:solidFill>
                  <a:srgbClr val="076942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8000" spc="3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통한</a:t>
            </a:r>
            <a:r>
              <a:rPr lang="en-US" altLang="ko-KR" sz="8000" spc="300" dirty="0">
                <a:solidFill>
                  <a:srgbClr val="076942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/>
            </a:r>
            <a:br>
              <a:rPr lang="en-US" altLang="ko-KR" sz="8000" spc="300" dirty="0">
                <a:solidFill>
                  <a:srgbClr val="076942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</a:br>
            <a:r>
              <a:rPr lang="ko-KR" altLang="en-US" sz="8000" spc="3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보행환경 개선방안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6EE6E2C5-0EA8-4C46-84D3-F1A67C4963AA}"/>
              </a:ext>
            </a:extLst>
          </p:cNvPr>
          <p:cNvGrpSpPr/>
          <p:nvPr/>
        </p:nvGrpSpPr>
        <p:grpSpPr>
          <a:xfrm>
            <a:off x="4758310" y="632972"/>
            <a:ext cx="3621900" cy="506879"/>
            <a:chOff x="4419184" y="798990"/>
            <a:chExt cx="3621900" cy="506879"/>
          </a:xfrm>
        </p:grpSpPr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98101A3D-5AED-4018-89C5-A472DB1EFCC9}"/>
                </a:ext>
              </a:extLst>
            </p:cNvPr>
            <p:cNvCxnSpPr/>
            <p:nvPr/>
          </p:nvCxnSpPr>
          <p:spPr>
            <a:xfrm>
              <a:off x="4429957" y="798990"/>
              <a:ext cx="2876365" cy="0"/>
            </a:xfrm>
            <a:prstGeom prst="line">
              <a:avLst/>
            </a:prstGeom>
            <a:ln w="28575">
              <a:solidFill>
                <a:srgbClr val="8E9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E574FFF8-B0FC-485A-B74B-97D62C40163F}"/>
                </a:ext>
              </a:extLst>
            </p:cNvPr>
            <p:cNvSpPr txBox="1"/>
            <p:nvPr/>
          </p:nvSpPr>
          <p:spPr>
            <a:xfrm>
              <a:off x="4463383" y="817575"/>
              <a:ext cx="35777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8E9159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2019  </a:t>
              </a:r>
              <a:r>
                <a:rPr lang="ko-KR" altLang="en-US" sz="2400" dirty="0">
                  <a:solidFill>
                    <a:srgbClr val="8E9159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날씨 빅데이터 콘테스트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33A52185-C7DB-4D5C-9B16-C7B5DAB4FE8C}"/>
                </a:ext>
              </a:extLst>
            </p:cNvPr>
            <p:cNvCxnSpPr/>
            <p:nvPr/>
          </p:nvCxnSpPr>
          <p:spPr>
            <a:xfrm>
              <a:off x="4419184" y="1305869"/>
              <a:ext cx="2876365" cy="0"/>
            </a:xfrm>
            <a:prstGeom prst="line">
              <a:avLst/>
            </a:prstGeom>
            <a:ln w="28575">
              <a:solidFill>
                <a:srgbClr val="8E9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BC60F378-9EAB-4B80-8FFF-6F299154F0CD}"/>
              </a:ext>
            </a:extLst>
          </p:cNvPr>
          <p:cNvSpPr/>
          <p:nvPr/>
        </p:nvSpPr>
        <p:spPr>
          <a:xfrm>
            <a:off x="3528677" y="1283612"/>
            <a:ext cx="82207" cy="82207"/>
          </a:xfrm>
          <a:prstGeom prst="ellipse">
            <a:avLst/>
          </a:prstGeom>
          <a:solidFill>
            <a:srgbClr val="77B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4BF0EF1F-CA2E-49CD-9AF4-90768EA25070}"/>
              </a:ext>
            </a:extLst>
          </p:cNvPr>
          <p:cNvSpPr/>
          <p:nvPr/>
        </p:nvSpPr>
        <p:spPr>
          <a:xfrm>
            <a:off x="4249247" y="1293969"/>
            <a:ext cx="82207" cy="82207"/>
          </a:xfrm>
          <a:prstGeom prst="ellipse">
            <a:avLst/>
          </a:prstGeom>
          <a:solidFill>
            <a:srgbClr val="77B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84440CBD-8084-4740-84E8-D0E5D4CAF4FE}"/>
              </a:ext>
            </a:extLst>
          </p:cNvPr>
          <p:cNvSpPr/>
          <p:nvPr/>
        </p:nvSpPr>
        <p:spPr>
          <a:xfrm>
            <a:off x="4907678" y="1304323"/>
            <a:ext cx="82207" cy="82207"/>
          </a:xfrm>
          <a:prstGeom prst="ellipse">
            <a:avLst/>
          </a:prstGeom>
          <a:solidFill>
            <a:srgbClr val="77B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513347E1-D7BF-456A-A6FD-58A661FC93B9}"/>
              </a:ext>
            </a:extLst>
          </p:cNvPr>
          <p:cNvSpPr/>
          <p:nvPr/>
        </p:nvSpPr>
        <p:spPr>
          <a:xfrm>
            <a:off x="5740696" y="1293974"/>
            <a:ext cx="82207" cy="82207"/>
          </a:xfrm>
          <a:prstGeom prst="ellipse">
            <a:avLst/>
          </a:prstGeom>
          <a:solidFill>
            <a:srgbClr val="77B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E0C21990-77C5-4706-9992-104BDDC83E48}"/>
              </a:ext>
            </a:extLst>
          </p:cNvPr>
          <p:cNvSpPr/>
          <p:nvPr/>
        </p:nvSpPr>
        <p:spPr>
          <a:xfrm>
            <a:off x="6324258" y="1304327"/>
            <a:ext cx="82207" cy="82207"/>
          </a:xfrm>
          <a:prstGeom prst="ellipse">
            <a:avLst/>
          </a:prstGeom>
          <a:solidFill>
            <a:srgbClr val="77B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C1DD3354-0F46-45E5-BE1F-FF83670BBE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20000" contrast="-40000"/>
          </a:blip>
          <a:srcRect t="5057" r="1787"/>
          <a:stretch/>
        </p:blipFill>
        <p:spPr>
          <a:xfrm>
            <a:off x="9408252" y="0"/>
            <a:ext cx="2780794" cy="208901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03E2DABF-ED20-4621-BFBB-05273DC6C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4702"/>
            <a:ext cx="12192000" cy="1726172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19A1430D-2D41-49BD-AAD6-FE8B7E96E37C}"/>
              </a:ext>
            </a:extLst>
          </p:cNvPr>
          <p:cNvSpPr/>
          <p:nvPr/>
        </p:nvSpPr>
        <p:spPr>
          <a:xfrm>
            <a:off x="1771925" y="6442438"/>
            <a:ext cx="765785" cy="200983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AC5C7581-23FD-4F26-A692-954A04631030}"/>
              </a:ext>
            </a:extLst>
          </p:cNvPr>
          <p:cNvSpPr/>
          <p:nvPr/>
        </p:nvSpPr>
        <p:spPr>
          <a:xfrm>
            <a:off x="498585" y="5280337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094EDCF8-D730-4BB3-9179-728AD077D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51" y="3884673"/>
            <a:ext cx="812039" cy="1497737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80FBFC22-155E-490F-9ECD-C976E6FDD667}"/>
              </a:ext>
            </a:extLst>
          </p:cNvPr>
          <p:cNvSpPr/>
          <p:nvPr/>
        </p:nvSpPr>
        <p:spPr>
          <a:xfrm>
            <a:off x="1370403" y="5427637"/>
            <a:ext cx="352434" cy="122943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32D22219-22C8-4956-A274-D4A4DE478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156" y="4419071"/>
            <a:ext cx="491117" cy="1081267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727329C8-128D-4C35-9636-EAFF2C2128BB}"/>
              </a:ext>
            </a:extLst>
          </p:cNvPr>
          <p:cNvSpPr/>
          <p:nvPr/>
        </p:nvSpPr>
        <p:spPr>
          <a:xfrm>
            <a:off x="3308371" y="6304852"/>
            <a:ext cx="637994" cy="131144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F33F7C9F-CB8C-48B6-8902-184DD66AB219}"/>
              </a:ext>
            </a:extLst>
          </p:cNvPr>
          <p:cNvSpPr/>
          <p:nvPr/>
        </p:nvSpPr>
        <p:spPr>
          <a:xfrm>
            <a:off x="7981176" y="6225639"/>
            <a:ext cx="2463883" cy="41949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B7FE8214-D516-4142-93F8-48719BC87179}"/>
              </a:ext>
            </a:extLst>
          </p:cNvPr>
          <p:cNvSpPr/>
          <p:nvPr/>
        </p:nvSpPr>
        <p:spPr>
          <a:xfrm>
            <a:off x="2762892" y="6376865"/>
            <a:ext cx="765785" cy="131145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4083C14A-CD1E-4328-A554-98B5E953E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6294" y="4164285"/>
            <a:ext cx="1288621" cy="241287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B3ECF34E-82A7-4270-A40A-162062C113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862" y="4615589"/>
            <a:ext cx="888315" cy="17694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423AF9C2-2625-4D2E-95F9-4797023DC4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5472" y="4326398"/>
            <a:ext cx="2203838" cy="2169465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ABA27C07-5256-47B5-94EF-9095094692DC}"/>
              </a:ext>
            </a:extLst>
          </p:cNvPr>
          <p:cNvSpPr/>
          <p:nvPr/>
        </p:nvSpPr>
        <p:spPr>
          <a:xfrm>
            <a:off x="11160895" y="5373546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0147D968-0B9D-491D-A606-E9092E2EAD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2016" y="3988605"/>
            <a:ext cx="822877" cy="1492792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98FD695D-E3C2-4005-AB89-E7C8F50E70C2}"/>
              </a:ext>
            </a:extLst>
          </p:cNvPr>
          <p:cNvSpPr/>
          <p:nvPr/>
        </p:nvSpPr>
        <p:spPr>
          <a:xfrm>
            <a:off x="4789553" y="5939705"/>
            <a:ext cx="1760480" cy="184891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="" xmlns:a16="http://schemas.microsoft.com/office/drawing/2014/main" id="{6A4E4F41-060E-4497-9FE3-B8197E4C5369}"/>
              </a:ext>
            </a:extLst>
          </p:cNvPr>
          <p:cNvSpPr/>
          <p:nvPr/>
        </p:nvSpPr>
        <p:spPr>
          <a:xfrm>
            <a:off x="5740696" y="6081606"/>
            <a:ext cx="1449671" cy="222614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="" xmlns:a16="http://schemas.microsoft.com/office/drawing/2014/main" id="{D41BAFDC-8578-478E-9C76-4A7FEAB65595}"/>
              </a:ext>
            </a:extLst>
          </p:cNvPr>
          <p:cNvSpPr/>
          <p:nvPr/>
        </p:nvSpPr>
        <p:spPr>
          <a:xfrm>
            <a:off x="4001502" y="3648745"/>
            <a:ext cx="4228813" cy="704586"/>
          </a:xfrm>
          <a:prstGeom prst="roundRect">
            <a:avLst/>
          </a:prstGeom>
          <a:solidFill>
            <a:srgbClr val="DBD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E7DEB576-B568-4A7B-8330-C0BF5C1C37C2}"/>
              </a:ext>
            </a:extLst>
          </p:cNvPr>
          <p:cNvSpPr txBox="1"/>
          <p:nvPr/>
        </p:nvSpPr>
        <p:spPr>
          <a:xfrm>
            <a:off x="4367900" y="3643422"/>
            <a:ext cx="3998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명 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2000" dirty="0" err="1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햇살조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원 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김미진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김하영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김현성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박성균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전다빈</a:t>
            </a:r>
            <a:endParaRPr lang="ko-KR" altLang="en-US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C2C17423-901B-4EB6-92AA-59AD1A58DE25}"/>
              </a:ext>
            </a:extLst>
          </p:cNvPr>
          <p:cNvSpPr/>
          <p:nvPr/>
        </p:nvSpPr>
        <p:spPr>
          <a:xfrm>
            <a:off x="10467412" y="5424212"/>
            <a:ext cx="555501" cy="140470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E9A9154E-6870-4DEC-B147-75E498E91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5059" y="4971368"/>
            <a:ext cx="600209" cy="52307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="" xmlns:a16="http://schemas.microsoft.com/office/drawing/2014/main" id="{92DF20B6-3C9E-4764-B622-B75E8D6DB7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0256" y="1955656"/>
            <a:ext cx="774348" cy="352940"/>
          </a:xfrm>
          <a:prstGeom prst="rect">
            <a:avLst/>
          </a:prstGeom>
        </p:spPr>
      </p:pic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0EF25DDA-12E2-4EF5-A510-16BE90C44B07}"/>
              </a:ext>
            </a:extLst>
          </p:cNvPr>
          <p:cNvSpPr/>
          <p:nvPr/>
        </p:nvSpPr>
        <p:spPr>
          <a:xfrm rot="18516314">
            <a:off x="2346060" y="4404956"/>
            <a:ext cx="147951" cy="67440"/>
          </a:xfrm>
          <a:prstGeom prst="ellipse">
            <a:avLst/>
          </a:prstGeom>
          <a:solidFill>
            <a:srgbClr val="DCD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0499B1EF-D68A-4753-B96B-5FAD5DBD9905}"/>
              </a:ext>
            </a:extLst>
          </p:cNvPr>
          <p:cNvSpPr/>
          <p:nvPr/>
        </p:nvSpPr>
        <p:spPr>
          <a:xfrm rot="18516314">
            <a:off x="2376540" y="4222076"/>
            <a:ext cx="147951" cy="67440"/>
          </a:xfrm>
          <a:prstGeom prst="ellipse">
            <a:avLst/>
          </a:prstGeom>
          <a:solidFill>
            <a:srgbClr val="DCD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DF335023-79B5-48F0-8CFB-E197EC958ED8}"/>
              </a:ext>
            </a:extLst>
          </p:cNvPr>
          <p:cNvSpPr/>
          <p:nvPr/>
        </p:nvSpPr>
        <p:spPr>
          <a:xfrm rot="18516314">
            <a:off x="3641602" y="4993773"/>
            <a:ext cx="132740" cy="47482"/>
          </a:xfrm>
          <a:prstGeom prst="ellipse">
            <a:avLst/>
          </a:prstGeom>
          <a:solidFill>
            <a:srgbClr val="DCD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="" xmlns:a16="http://schemas.microsoft.com/office/drawing/2014/main" id="{9DE9466B-B1F5-44A2-BD26-0E2F41564D62}"/>
              </a:ext>
            </a:extLst>
          </p:cNvPr>
          <p:cNvSpPr/>
          <p:nvPr/>
        </p:nvSpPr>
        <p:spPr>
          <a:xfrm rot="13445867">
            <a:off x="10016860" y="4557356"/>
            <a:ext cx="147951" cy="67440"/>
          </a:xfrm>
          <a:prstGeom prst="ellipse">
            <a:avLst/>
          </a:prstGeom>
          <a:solidFill>
            <a:srgbClr val="DCD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4B4C7D2E-9E31-4E8F-B33D-40DBA1FCAAF9}"/>
              </a:ext>
            </a:extLst>
          </p:cNvPr>
          <p:cNvSpPr/>
          <p:nvPr/>
        </p:nvSpPr>
        <p:spPr>
          <a:xfrm rot="13429439">
            <a:off x="10006700" y="4374476"/>
            <a:ext cx="147951" cy="67440"/>
          </a:xfrm>
          <a:prstGeom prst="ellipse">
            <a:avLst/>
          </a:prstGeom>
          <a:solidFill>
            <a:srgbClr val="DCD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8290A13B-87D2-49D9-8198-962F756C14D0}"/>
              </a:ext>
            </a:extLst>
          </p:cNvPr>
          <p:cNvSpPr/>
          <p:nvPr/>
        </p:nvSpPr>
        <p:spPr>
          <a:xfrm rot="18516314">
            <a:off x="3641602" y="4871853"/>
            <a:ext cx="132740" cy="47482"/>
          </a:xfrm>
          <a:prstGeom prst="ellipse">
            <a:avLst/>
          </a:prstGeom>
          <a:solidFill>
            <a:srgbClr val="DCD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F3FC1640-463A-43E8-B868-435DAED06F9D}"/>
              </a:ext>
            </a:extLst>
          </p:cNvPr>
          <p:cNvGrpSpPr/>
          <p:nvPr/>
        </p:nvGrpSpPr>
        <p:grpSpPr>
          <a:xfrm>
            <a:off x="1634901" y="739962"/>
            <a:ext cx="521393" cy="461145"/>
            <a:chOff x="1634901" y="739962"/>
            <a:chExt cx="521393" cy="461145"/>
          </a:xfrm>
        </p:grpSpPr>
        <p:sp>
          <p:nvSpPr>
            <p:cNvPr id="72" name="타원 71">
              <a:extLst>
                <a:ext uri="{FF2B5EF4-FFF2-40B4-BE49-F238E27FC236}">
                  <a16:creationId xmlns="" xmlns:a16="http://schemas.microsoft.com/office/drawing/2014/main" id="{F38F1692-1F1E-4E85-8F6D-E46A956D805D}"/>
                </a:ext>
              </a:extLst>
            </p:cNvPr>
            <p:cNvSpPr/>
            <p:nvPr/>
          </p:nvSpPr>
          <p:spPr>
            <a:xfrm>
              <a:off x="1693216" y="868287"/>
              <a:ext cx="332820" cy="3328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46C56068-A992-4749-868D-8BF188DBD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4901" y="771094"/>
              <a:ext cx="87936" cy="85650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="" xmlns:a16="http://schemas.microsoft.com/office/drawing/2014/main" id="{9B4236DC-3739-43D3-9858-CB85A8A44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7216" y="749297"/>
              <a:ext cx="78820" cy="9835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="" xmlns:a16="http://schemas.microsoft.com/office/drawing/2014/main" id="{A2E03F2A-CB9B-48F8-85F2-EC4F998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2086996" y="1081043"/>
              <a:ext cx="67821" cy="40912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="" xmlns:a16="http://schemas.microsoft.com/office/drawing/2014/main" id="{FFA1F607-6B91-4EE8-A982-D79C3FF84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6676" y="902692"/>
              <a:ext cx="89618" cy="2683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="" xmlns:a16="http://schemas.microsoft.com/office/drawing/2014/main" id="{B83B4A75-ECC3-4AF1-B12E-40486CF11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273" y="739962"/>
              <a:ext cx="0" cy="78527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사각형: 둥근 모서리 111">
            <a:extLst>
              <a:ext uri="{FF2B5EF4-FFF2-40B4-BE49-F238E27FC236}">
                <a16:creationId xmlns="" xmlns:a16="http://schemas.microsoft.com/office/drawing/2014/main" id="{5CB4E238-36C0-4F84-B2E5-74BEAFADB74D}"/>
              </a:ext>
            </a:extLst>
          </p:cNvPr>
          <p:cNvSpPr/>
          <p:nvPr/>
        </p:nvSpPr>
        <p:spPr>
          <a:xfrm>
            <a:off x="6882097" y="5456360"/>
            <a:ext cx="640334" cy="76164"/>
          </a:xfrm>
          <a:prstGeom prst="roundRect">
            <a:avLst>
              <a:gd name="adj" fmla="val 50000"/>
            </a:avLst>
          </a:prstGeom>
          <a:solidFill>
            <a:srgbClr val="AAB6AD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0E7B1486-4556-44C6-93CC-1EE863FA81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930" y="831219"/>
            <a:ext cx="1985096" cy="904785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="" xmlns:a16="http://schemas.microsoft.com/office/drawing/2014/main" id="{E4BB07C8-9385-4DA9-B80B-AF9AD22F4BB0}"/>
              </a:ext>
            </a:extLst>
          </p:cNvPr>
          <p:cNvSpPr/>
          <p:nvPr/>
        </p:nvSpPr>
        <p:spPr>
          <a:xfrm>
            <a:off x="925598" y="6113517"/>
            <a:ext cx="640334" cy="76164"/>
          </a:xfrm>
          <a:prstGeom prst="roundRect">
            <a:avLst>
              <a:gd name="adj" fmla="val 50000"/>
            </a:avLst>
          </a:prstGeom>
          <a:solidFill>
            <a:srgbClr val="AAB6A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="" xmlns:a16="http://schemas.microsoft.com/office/drawing/2014/main" id="{9E42CA1E-C0E1-412F-90A3-4A7629AF887A}"/>
              </a:ext>
            </a:extLst>
          </p:cNvPr>
          <p:cNvSpPr/>
          <p:nvPr/>
        </p:nvSpPr>
        <p:spPr>
          <a:xfrm>
            <a:off x="483074" y="6013416"/>
            <a:ext cx="640334" cy="76164"/>
          </a:xfrm>
          <a:prstGeom prst="roundRect">
            <a:avLst>
              <a:gd name="adj" fmla="val 50000"/>
            </a:avLst>
          </a:prstGeom>
          <a:solidFill>
            <a:srgbClr val="AAB6A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03E0045-DB66-4853-A53A-A0C48530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5" y="0"/>
            <a:ext cx="12213155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21743" y="-21111"/>
            <a:ext cx="12192000" cy="6842223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E915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3789" y="2065179"/>
            <a:ext cx="608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 전처리 및 패턴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3E2DABF-ED20-4621-BFBB-05273DC6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" y="5126564"/>
            <a:ext cx="12192000" cy="17261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2D22219-22C8-4956-A274-D4A4DE47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56" y="4419071"/>
            <a:ext cx="491117" cy="1081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9A9154E-6870-4DEC-B147-75E498E91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59" y="4971368"/>
            <a:ext cx="600209" cy="5230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F3FC1640-463A-43E8-B868-435DAED06F9D}"/>
              </a:ext>
            </a:extLst>
          </p:cNvPr>
          <p:cNvGrpSpPr/>
          <p:nvPr/>
        </p:nvGrpSpPr>
        <p:grpSpPr>
          <a:xfrm>
            <a:off x="1634901" y="739962"/>
            <a:ext cx="521393" cy="461145"/>
            <a:chOff x="1634901" y="739962"/>
            <a:chExt cx="521393" cy="461145"/>
          </a:xfrm>
        </p:grpSpPr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F38F1692-1F1E-4E85-8F6D-E46A956D805D}"/>
                </a:ext>
              </a:extLst>
            </p:cNvPr>
            <p:cNvSpPr/>
            <p:nvPr/>
          </p:nvSpPr>
          <p:spPr>
            <a:xfrm>
              <a:off x="1693216" y="868287"/>
              <a:ext cx="332820" cy="3328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46C56068-A992-4749-868D-8BF188DBD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4901" y="771094"/>
              <a:ext cx="87936" cy="85650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9B4236DC-3739-43D3-9858-CB85A8A44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7216" y="749297"/>
              <a:ext cx="78820" cy="9835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A2E03F2A-CB9B-48F8-85F2-EC4F998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2086996" y="1081043"/>
              <a:ext cx="67821" cy="40912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FFA1F607-6B91-4EE8-A982-D79C3FF84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6676" y="902692"/>
              <a:ext cx="89618" cy="2683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B83B4A75-ECC3-4AF1-B12E-40486CF11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273" y="739962"/>
              <a:ext cx="0" cy="78527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E7B1486-4556-44C6-93CC-1EE863FA8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30" y="831219"/>
            <a:ext cx="1985096" cy="90478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AC5C7581-23FD-4F26-A692-954A04631030}"/>
              </a:ext>
            </a:extLst>
          </p:cNvPr>
          <p:cNvSpPr/>
          <p:nvPr/>
        </p:nvSpPr>
        <p:spPr>
          <a:xfrm>
            <a:off x="498585" y="5295577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ABA27C07-5256-47B5-94EF-9095094692DC}"/>
              </a:ext>
            </a:extLst>
          </p:cNvPr>
          <p:cNvSpPr/>
          <p:nvPr/>
        </p:nvSpPr>
        <p:spPr>
          <a:xfrm>
            <a:off x="11160895" y="5327826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58">
            <a:extLst>
              <a:ext uri="{FF2B5EF4-FFF2-40B4-BE49-F238E27FC236}">
                <a16:creationId xmlns="" xmlns:a16="http://schemas.microsoft.com/office/drawing/2014/main" id="{98FD695D-E3C2-4005-AB89-E7C8F50E70C2}"/>
              </a:ext>
            </a:extLst>
          </p:cNvPr>
          <p:cNvSpPr/>
          <p:nvPr/>
        </p:nvSpPr>
        <p:spPr>
          <a:xfrm>
            <a:off x="4789553" y="5939705"/>
            <a:ext cx="1760480" cy="184891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59">
            <a:extLst>
              <a:ext uri="{FF2B5EF4-FFF2-40B4-BE49-F238E27FC236}">
                <a16:creationId xmlns="" xmlns:a16="http://schemas.microsoft.com/office/drawing/2014/main" id="{6A4E4F41-060E-4497-9FE3-B8197E4C5369}"/>
              </a:ext>
            </a:extLst>
          </p:cNvPr>
          <p:cNvSpPr/>
          <p:nvPr/>
        </p:nvSpPr>
        <p:spPr>
          <a:xfrm>
            <a:off x="5740696" y="6081606"/>
            <a:ext cx="1449671" cy="222614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114">
            <a:extLst>
              <a:ext uri="{FF2B5EF4-FFF2-40B4-BE49-F238E27FC236}">
                <a16:creationId xmlns="" xmlns:a16="http://schemas.microsoft.com/office/drawing/2014/main" id="{9E42CA1E-C0E1-412F-90A3-4A7629AF887A}"/>
              </a:ext>
            </a:extLst>
          </p:cNvPr>
          <p:cNvSpPr/>
          <p:nvPr/>
        </p:nvSpPr>
        <p:spPr>
          <a:xfrm>
            <a:off x="483074" y="6013416"/>
            <a:ext cx="640334" cy="76164"/>
          </a:xfrm>
          <a:prstGeom prst="roundRect">
            <a:avLst>
              <a:gd name="adj" fmla="val 50000"/>
            </a:avLst>
          </a:prstGeom>
          <a:solidFill>
            <a:srgbClr val="AAB6A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94EDCF8-D730-4BB3-9179-728AD077D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51" y="3884673"/>
            <a:ext cx="812039" cy="1497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147D968-0B9D-491D-A606-E9092E2EA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2016" y="3988605"/>
            <a:ext cx="822877" cy="14927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79802" y="2272420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150728" y="2269719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="" xmlns:a16="http://schemas.microsoft.com/office/drawing/2014/main" id="{F165AD90-3C3B-4A47-A9D4-04FFF61F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5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3-1.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날씨 데이터</a:t>
            </a:r>
          </a:p>
        </p:txBody>
      </p:sp>
      <p:sp>
        <p:nvSpPr>
          <p:cNvPr id="5" name="직각 삼각형 4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083" y="1859102"/>
            <a:ext cx="6160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기온과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풍속 데이터로 체감온도 계산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190740" y="4180603"/>
            <a:ext cx="5741869" cy="1624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1720" y="4342358"/>
            <a:ext cx="5756230" cy="8393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800" dirty="0">
                <a:solidFill>
                  <a:srgbClr val="52784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 </a:t>
            </a:r>
            <a:r>
              <a:rPr lang="ko-KR" altLang="en-US" sz="2800" dirty="0">
                <a:solidFill>
                  <a:srgbClr val="52784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체감온도 산정 공식 </a:t>
            </a:r>
            <a:r>
              <a:rPr lang="en-US" altLang="ko-KR" sz="2800" dirty="0">
                <a:solidFill>
                  <a:srgbClr val="52784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</a:p>
          <a:p>
            <a:pPr algn="ctr"/>
            <a:endParaRPr lang="en-US" altLang="ko-KR" sz="400" dirty="0">
              <a:solidFill>
                <a:prstClr val="white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52784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13.12+0.6215xT-11.37V</a:t>
            </a:r>
            <a:r>
              <a:rPr lang="en-US" altLang="ko-KR" sz="2800" baseline="30000" dirty="0">
                <a:solidFill>
                  <a:srgbClr val="52784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0.16</a:t>
            </a:r>
            <a:r>
              <a:rPr lang="en-US" altLang="ko-KR" sz="2800" dirty="0">
                <a:solidFill>
                  <a:srgbClr val="52784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+0.3965V</a:t>
            </a:r>
            <a:r>
              <a:rPr lang="en-US" altLang="ko-KR" sz="2800" baseline="30000" dirty="0">
                <a:solidFill>
                  <a:srgbClr val="52784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0.16</a:t>
            </a:r>
            <a:r>
              <a:rPr lang="en-US" altLang="ko-KR" sz="2800" dirty="0">
                <a:solidFill>
                  <a:srgbClr val="52784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xT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129" y="1360919"/>
            <a:ext cx="366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</a:t>
            </a:r>
            <a:r>
              <a:rPr lang="ko-KR" altLang="en-US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서울시 </a:t>
            </a:r>
            <a:r>
              <a:rPr lang="ko-KR" altLang="en-US" sz="2800" dirty="0" err="1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행정동별</a:t>
            </a:r>
            <a:r>
              <a:rPr lang="ko-KR" altLang="en-US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체감온도</a:t>
            </a:r>
            <a:r>
              <a:rPr lang="en-US" altLang="ko-KR" sz="28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 </a:t>
            </a:r>
            <a:endParaRPr lang="en-US" altLang="ko-KR" sz="28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2872" y="5299723"/>
            <a:ext cx="4415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T (Temperature) :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온도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V (Velocity of Wind) :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풍속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21540"/>
          <a:stretch/>
        </p:blipFill>
        <p:spPr>
          <a:xfrm rot="16200000" flipV="1">
            <a:off x="9394332" y="1972255"/>
            <a:ext cx="3499665" cy="8057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07" y="701083"/>
            <a:ext cx="3926592" cy="322083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E898B71-1415-4FAB-A8CE-DAB5CD96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734911"/>
              </p:ext>
            </p:extLst>
          </p:nvPr>
        </p:nvGraphicFramePr>
        <p:xfrm>
          <a:off x="309076" y="2802020"/>
          <a:ext cx="4125359" cy="2897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1663"/>
                <a:gridCol w="866420"/>
                <a:gridCol w="379496"/>
                <a:gridCol w="379379"/>
                <a:gridCol w="1060315"/>
                <a:gridCol w="958086"/>
              </a:tblGrid>
              <a:tr h="27843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500" b="0" kern="120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500" b="0" kern="1200" dirty="0" smtClean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격자</a:t>
                      </a:r>
                      <a:endParaRPr lang="en-US" sz="1500" b="0" kern="120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500" b="0" kern="1200" dirty="0" smtClean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월</a:t>
                      </a:r>
                      <a:endParaRPr lang="en-US" sz="1500" b="0" kern="120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500" b="0" kern="1200" dirty="0" smtClean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일</a:t>
                      </a:r>
                      <a:endParaRPr lang="en-US" sz="1500" b="0" kern="120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500" b="0" kern="1200" dirty="0" smtClean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평균 온도</a:t>
                      </a:r>
                      <a:endParaRPr lang="en-US" sz="1500" b="0" kern="120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500" b="0" kern="1200" dirty="0" smtClean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평균 풍속</a:t>
                      </a:r>
                      <a:endParaRPr lang="en-US" sz="1500" b="0" kern="120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8FA738"/>
                    </a:solidFill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19.5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7.02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18.83077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6.779077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20.83846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7.501846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20.18462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7.266462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20.54615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7.396615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19.2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6.912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19.27692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6.939692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18.93077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6.815077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19.96923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7.188923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20.73077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7.463077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57_125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17.91538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6.449538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22786"/>
              </p:ext>
            </p:extLst>
          </p:nvPr>
        </p:nvGraphicFramePr>
        <p:xfrm>
          <a:off x="4936691" y="2876874"/>
          <a:ext cx="1084329" cy="2897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4329"/>
              </a:tblGrid>
              <a:tr h="27843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500" b="0" kern="1200" dirty="0" smtClean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평균 체감온도</a:t>
                      </a:r>
                      <a:endParaRPr lang="en-US" sz="1500" b="0" kern="120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8FA738"/>
                    </a:solidFill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20.26982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19.52117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21.78122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21.04062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21.44961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19.93361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20.01973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19.63272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20.7976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21.65895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18614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500" b="0" kern="120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  <a:cs typeface="+mn-cs"/>
                        </a:rPr>
                        <a:t>18.50529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20" name="오른쪽 화살표 19"/>
          <p:cNvSpPr/>
          <p:nvPr/>
        </p:nvSpPr>
        <p:spPr>
          <a:xfrm>
            <a:off x="4503055" y="4199304"/>
            <a:ext cx="405063" cy="350108"/>
          </a:xfrm>
          <a:prstGeom prst="rightArrow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6764" y="366474"/>
            <a:ext cx="542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</a:t>
            </a:r>
            <a:r>
              <a:rPr lang="ko-KR" altLang="en-US" sz="2000" dirty="0" err="1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행정동별</a:t>
            </a:r>
            <a:r>
              <a:rPr lang="ko-KR" altLang="en-US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체감온도 시각화</a:t>
            </a:r>
            <a:r>
              <a:rPr lang="en-US" altLang="ko-KR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201766" y="281139"/>
            <a:ext cx="3400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고</a:t>
            </a:r>
            <a:endParaRPr lang="en-US" altLang="ko-KR" sz="2000" dirty="0" smtClean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2000" dirty="0" smtClean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2000" dirty="0" smtClean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2000" dirty="0" smtClean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2000" dirty="0" smtClean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저</a:t>
            </a:r>
            <a:endParaRPr lang="en-US" altLang="ko-KR" sz="2000" dirty="0" smtClean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1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3-2.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교통데이터 </a:t>
            </a:r>
            <a:r>
              <a:rPr lang="ko-KR" altLang="en-US" sz="40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데이터셋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5562" y="1116747"/>
            <a:ext cx="105197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</a:t>
            </a:r>
            <a:r>
              <a:rPr lang="ko-KR" altLang="en-US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지하철</a:t>
            </a:r>
            <a:r>
              <a:rPr lang="en-US" altLang="ko-KR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2018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일부터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2018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31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일까지의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일별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·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경기 지하철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 데이터에서 서울에 위치한 지하철 역에 대한 정보만을 추출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https://mblogthumb-phinf.pstatic.net/MjAxNzA3MTBfMTEz/MDAxNDk5NjcwNDc0MzA0.1Xd-M_bNLQeAhSpOlz1Mrn3ZeJ_DiqG4rKeBbTsmvC8g.FqOU5jEnOrfhKVWpNpNCf9RgsfYrA0_4jx6G6UZ7fx0g.PNG.inasia1710/%25EA%25B2%25BD%25EA%25B8%25B0%25EB%258F%2584-%25EC%25A7%2580%25EB%258F%2584%25ED%2585%258C%25EC%258A%25A4%25ED%258A%25B8.png?type=w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28" y="2524856"/>
            <a:ext cx="2960435" cy="335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885950" y="2969669"/>
            <a:ext cx="2796939" cy="113877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105025" y="4527307"/>
            <a:ext cx="3271426" cy="919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03" r="899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2209" y="2477927"/>
            <a:ext cx="3186515" cy="213465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"/>
          <a:stretch/>
        </p:blipFill>
        <p:spPr>
          <a:xfrm>
            <a:off x="6286773" y="2553431"/>
            <a:ext cx="5486127" cy="33387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AB38C72-D301-480F-BF71-64EA4CCD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2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9647" y="0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A828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4273" y="1566717"/>
            <a:ext cx="10864159" cy="4273236"/>
          </a:xfrm>
          <a:prstGeom prst="rect">
            <a:avLst/>
          </a:prstGeom>
          <a:solidFill>
            <a:schemeClr val="bg1"/>
          </a:solidFill>
          <a:ln w="19050">
            <a:solidFill>
              <a:srgbClr val="4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967822" y="1888256"/>
            <a:ext cx="362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 </a:t>
            </a:r>
            <a:r>
              <a:rPr lang="ko-KR" altLang="en-US" sz="2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각 역당 </a:t>
            </a:r>
            <a:r>
              <a:rPr lang="ko-KR" altLang="en-US" sz="28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 그래프 </a:t>
            </a:r>
            <a:r>
              <a:rPr lang="en-US" altLang="ko-KR" sz="2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4" y="1761365"/>
            <a:ext cx="5199355" cy="20004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2" y="3807049"/>
            <a:ext cx="5173955" cy="1902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3-2.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교통데이터 패턴 파악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640" y="1034842"/>
            <a:ext cx="10519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각 역당 일주일 단위로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인원의 일정한 패턴이 있음을 발견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147D968-0B9D-491D-A606-E9092E2EA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6817" y="5232958"/>
            <a:ext cx="822877" cy="1492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E9A9154E-6870-4DEC-B147-75E498E91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889" y="6103484"/>
            <a:ext cx="600209" cy="5230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325" y="3757248"/>
            <a:ext cx="4937481" cy="19521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6000" y="2563018"/>
            <a:ext cx="5481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지하철 역을 랜덤으로 설정했을 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</a:p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한달간의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이용 추이를 시각화한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결과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일정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패턴을 도출 할 수 있었다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38300" y="3032134"/>
            <a:ext cx="10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첫째주</a:t>
            </a:r>
            <a:endParaRPr lang="ko-KR" altLang="en-US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4685" y="3032133"/>
            <a:ext cx="10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둘째주</a:t>
            </a:r>
            <a:endParaRPr lang="ko-KR" altLang="en-US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1070" y="3032133"/>
            <a:ext cx="10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셋째주</a:t>
            </a:r>
            <a:endParaRPr lang="ko-KR" altLang="en-US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9199" y="3032133"/>
            <a:ext cx="10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넷째주</a:t>
            </a:r>
            <a:endParaRPr lang="ko-KR" altLang="en-US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16340" y="4959170"/>
            <a:ext cx="10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첫째주</a:t>
            </a:r>
            <a:endParaRPr lang="ko-KR" altLang="en-US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72725" y="4959169"/>
            <a:ext cx="10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둘째주</a:t>
            </a:r>
            <a:endParaRPr lang="ko-KR" altLang="en-US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29110" y="4959169"/>
            <a:ext cx="10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셋째주</a:t>
            </a:r>
            <a:endParaRPr lang="ko-KR" altLang="en-US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57239" y="4959169"/>
            <a:ext cx="10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넷째주</a:t>
            </a:r>
            <a:endParaRPr lang="ko-KR" altLang="en-US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D6FD0F1-A39C-47BE-8DD4-A59C076F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8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3549" y="1863518"/>
            <a:ext cx="10864159" cy="4273236"/>
          </a:xfrm>
          <a:prstGeom prst="rect">
            <a:avLst/>
          </a:prstGeom>
          <a:solidFill>
            <a:schemeClr val="bg1"/>
          </a:solidFill>
          <a:ln w="19050">
            <a:solidFill>
              <a:srgbClr val="4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3-2.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교통데이터 </a:t>
            </a:r>
            <a:r>
              <a:rPr lang="ko-KR" altLang="en-US" sz="40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인원예측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8812" y="1142272"/>
            <a:ext cx="421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다항 선형 회귀 기법을 이용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3634" y="2264299"/>
            <a:ext cx="362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 </a:t>
            </a:r>
            <a:r>
              <a:rPr lang="ko-KR" altLang="en-US" sz="2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회귀분석</a:t>
            </a:r>
            <a:r>
              <a:rPr lang="en-US" altLang="ko-KR" sz="2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6403" y="4736317"/>
            <a:ext cx="4506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</a:t>
            </a:r>
            <a:r>
              <a:rPr lang="ko-KR" altLang="en-US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 결과</a:t>
            </a:r>
            <a:r>
              <a:rPr lang="en-US" altLang="ko-KR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</a:p>
          <a:p>
            <a:pPr algn="ctr"/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실제 데이터가 회귀선과 비슷한 양상을 </a:t>
            </a:r>
            <a:r>
              <a:rPr lang="ko-KR" altLang="en-US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보이는 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것을 확인함</a:t>
            </a:r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7991CF3-4E62-444C-B294-09AD37EB2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76" y="2192376"/>
            <a:ext cx="4519400" cy="361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03B1F0FF-6D0F-41B0-8942-21AA3D8DACB3}"/>
                  </a:ext>
                </a:extLst>
              </p:cNvPr>
              <p:cNvSpPr txBox="1"/>
              <p:nvPr/>
            </p:nvSpPr>
            <p:spPr>
              <a:xfrm>
                <a:off x="6677344" y="2812767"/>
                <a:ext cx="4519399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rgbClr val="8E91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000" i="1" smtClean="0">
                        <a:solidFill>
                          <a:srgbClr val="8E91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solidFill>
                          <a:srgbClr val="8E91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2000" dirty="0">
                    <a:solidFill>
                      <a:srgbClr val="8E9159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rgbClr val="8E9159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  <a:sym typeface="Wingdings" panose="05000000000000000000" pitchFamily="2" charset="2"/>
                  </a:rPr>
                  <a:t></a:t>
                </a:r>
                <a:r>
                  <a:rPr lang="en-US" altLang="ko-KR" sz="2000" dirty="0">
                    <a:solidFill>
                      <a:srgbClr val="8E9159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7</m:t>
                        </m:r>
                      </m:sub>
                    </m:sSub>
                    <m:r>
                      <a:rPr lang="en-US" altLang="ko-KR" sz="2000" dirty="0">
                        <a:solidFill>
                          <a:srgbClr val="8E9159"/>
                        </a:solidFill>
                        <a:latin typeface="Cambria Math" panose="02040503050406030204" pitchFamily="18" charset="0"/>
                        <a:ea typeface="스웨거 TTF" panose="020B0600000101010101" pitchFamily="50" charset="-127"/>
                      </a:rPr>
                      <m:t>×</m:t>
                    </m:r>
                    <m:sSup>
                      <m:sSupPr>
                        <m:ctrlPr>
                          <a:rPr lang="en-US" altLang="ko-KR" sz="2000" i="1" smtClean="0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7</m:t>
                        </m:r>
                      </m:sup>
                    </m:sSup>
                    <m:r>
                      <a:rPr lang="en-US" altLang="ko-KR" sz="2000" i="1" dirty="0">
                        <a:solidFill>
                          <a:srgbClr val="8E91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6</m:t>
                        </m:r>
                      </m:sub>
                    </m:sSub>
                    <m:r>
                      <a:rPr lang="en-US" altLang="ko-KR" sz="2000" dirty="0">
                        <a:solidFill>
                          <a:srgbClr val="8E9159"/>
                        </a:solidFill>
                        <a:latin typeface="Cambria Math" panose="02040503050406030204" pitchFamily="18" charset="0"/>
                        <a:ea typeface="스웨거 TTF" panose="020B0600000101010101" pitchFamily="50" charset="-127"/>
                      </a:rPr>
                      <m:t>×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8E9159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6</m:t>
                        </m:r>
                      </m:sup>
                    </m:sSup>
                    <m:r>
                      <a:rPr lang="en-US" altLang="ko-KR" sz="2000" i="1">
                        <a:solidFill>
                          <a:srgbClr val="8E9159"/>
                        </a:solidFill>
                        <a:latin typeface="Cambria Math" panose="02040503050406030204" pitchFamily="18" charset="0"/>
                        <a:ea typeface="스웨거 TTF" panose="020B0600000101010101" pitchFamily="50" charset="-127"/>
                      </a:rPr>
                      <m:t> </m:t>
                    </m:r>
                    <m:r>
                      <a:rPr lang="en-US" altLang="ko-KR" sz="2000" i="1" dirty="0">
                        <a:solidFill>
                          <a:srgbClr val="8E91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ko-KR" sz="2000" i="1" dirty="0">
                  <a:solidFill>
                    <a:srgbClr val="8E915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>
                          <a:solidFill>
                            <a:srgbClr val="8E91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8E9159"/>
                              </a:solidFill>
                              <a:latin typeface="Cambria Math" panose="02040503050406030204" pitchFamily="18" charset="0"/>
                              <a:ea typeface="스웨거 TTF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8E9159"/>
                              </a:solidFill>
                              <a:latin typeface="Cambria Math" panose="02040503050406030204" pitchFamily="18" charset="0"/>
                              <a:ea typeface="스웨거 TTF" panose="020B0600000101010101" pitchFamily="50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8E9159"/>
                              </a:solidFill>
                              <a:latin typeface="Cambria Math" panose="02040503050406030204" pitchFamily="18" charset="0"/>
                              <a:ea typeface="스웨거 TTF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000" dirty="0">
                          <a:solidFill>
                            <a:srgbClr val="8E9159"/>
                          </a:solidFill>
                          <a:latin typeface="Cambria Math" panose="02040503050406030204" pitchFamily="18" charset="0"/>
                          <a:ea typeface="스웨거 TTF" panose="020B0600000101010101" pitchFamily="50" charset="-127"/>
                        </a:rPr>
                        <m:t>×</m:t>
                      </m:r>
                      <m:sSup>
                        <m:sSupPr>
                          <m:ctrlPr>
                            <a:rPr lang="en-US" altLang="ko-KR" sz="2000" i="1">
                              <a:solidFill>
                                <a:srgbClr val="8E9159"/>
                              </a:solidFill>
                              <a:latin typeface="Cambria Math" panose="02040503050406030204" pitchFamily="18" charset="0"/>
                              <a:ea typeface="스웨거 TTF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solidFill>
                                <a:srgbClr val="8E9159"/>
                              </a:solidFill>
                              <a:latin typeface="Cambria Math" panose="02040503050406030204" pitchFamily="18" charset="0"/>
                              <a:ea typeface="스웨거 TTF" panose="020B0600000101010101" pitchFamily="50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rgbClr val="8E9159"/>
                              </a:solidFill>
                              <a:latin typeface="Cambria Math" panose="02040503050406030204" pitchFamily="18" charset="0"/>
                              <a:ea typeface="스웨거 TTF" panose="020B0600000101010101" pitchFamily="50" charset="-127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ko-KR" sz="2000" dirty="0">
                  <a:solidFill>
                    <a:srgbClr val="8E9159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algn="ctr"/>
                <a:endParaRPr lang="en-US" altLang="ko-KR" sz="2000" dirty="0">
                  <a:solidFill>
                    <a:srgbClr val="8E9159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8E9159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실제 데이터와 오차가 적은 곡선형 회귀선 도출을</a:t>
                </a:r>
                <a:r>
                  <a:rPr lang="en-US" altLang="ko-KR" sz="2000" dirty="0">
                    <a:solidFill>
                      <a:srgbClr val="8E9159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8E9159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위해</a:t>
                </a:r>
                <a:endParaRPr lang="en-US" altLang="ko-KR" sz="2000" dirty="0">
                  <a:solidFill>
                    <a:srgbClr val="8E9159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054B2F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차원확장 후 </a:t>
                </a:r>
                <a:r>
                  <a:rPr lang="ko-KR" altLang="en-US" sz="2000" dirty="0">
                    <a:solidFill>
                      <a:srgbClr val="8E9159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다항 선형 회귀 기법을 적용</a:t>
                </a:r>
                <a:endParaRPr lang="en-US" altLang="ko-KR" sz="2000" dirty="0">
                  <a:solidFill>
                    <a:srgbClr val="8E9159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B1F0FF-6D0F-41B0-8942-21AA3D8DA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344" y="2812767"/>
                <a:ext cx="4519399" cy="1692771"/>
              </a:xfrm>
              <a:prstGeom prst="rect">
                <a:avLst/>
              </a:prstGeom>
              <a:blipFill rotWithShape="0">
                <a:blip r:embed="rId5"/>
                <a:stretch>
                  <a:fillRect t="-1799" b="-17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슬라이드 번호 개체 틀 13">
            <a:extLst>
              <a:ext uri="{FF2B5EF4-FFF2-40B4-BE49-F238E27FC236}">
                <a16:creationId xmlns="" xmlns:a16="http://schemas.microsoft.com/office/drawing/2014/main" id="{0D4434EA-391F-4DCC-A46F-0A24BDAC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3-2.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교통데이터 가공</a:t>
            </a:r>
          </a:p>
        </p:txBody>
      </p:sp>
      <p:sp>
        <p:nvSpPr>
          <p:cNvPr id="5" name="직각 삼각형 4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654" y="1061357"/>
            <a:ext cx="708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각 역의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요일별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인원으로 데이터를 가공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앞에서 발견한 패턴 응용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2377" y="1700806"/>
            <a:ext cx="10864159" cy="4273236"/>
          </a:xfrm>
          <a:prstGeom prst="rect">
            <a:avLst/>
          </a:prstGeom>
          <a:solidFill>
            <a:schemeClr val="bg1"/>
          </a:solidFill>
          <a:ln w="19050">
            <a:solidFill>
              <a:srgbClr val="4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7C0A31BC-8F68-49E6-A7E4-3512CBACD175}"/>
              </a:ext>
            </a:extLst>
          </p:cNvPr>
          <p:cNvGrpSpPr/>
          <p:nvPr/>
        </p:nvGrpSpPr>
        <p:grpSpPr>
          <a:xfrm>
            <a:off x="2946515" y="2501944"/>
            <a:ext cx="4488051" cy="2844835"/>
            <a:chOff x="2722880" y="1848799"/>
            <a:chExt cx="8125020" cy="4669396"/>
          </a:xfrm>
        </p:grpSpPr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24202B4B-5CE7-4A5C-9DCB-4B70FA1B5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80"/>
            <a:stretch/>
          </p:blipFill>
          <p:spPr>
            <a:xfrm>
              <a:off x="5387862" y="1848799"/>
              <a:ext cx="5460038" cy="466939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5A99FF01-6BFF-4831-AF49-494480A0BD51}"/>
                </a:ext>
              </a:extLst>
            </p:cNvPr>
            <p:cNvSpPr/>
            <p:nvPr/>
          </p:nvSpPr>
          <p:spPr>
            <a:xfrm>
              <a:off x="2722880" y="5247640"/>
              <a:ext cx="2987040" cy="1158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BA728D-BCD8-49F5-BD00-FEFDCE43EC49}"/>
              </a:ext>
            </a:extLst>
          </p:cNvPr>
          <p:cNvCxnSpPr>
            <a:cxnSpLocks/>
          </p:cNvCxnSpPr>
          <p:nvPr/>
        </p:nvCxnSpPr>
        <p:spPr>
          <a:xfrm flipV="1">
            <a:off x="3771497" y="2754580"/>
            <a:ext cx="518885" cy="8174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4B918F6D-72F4-46C7-9EC9-58C86E81AEBF}"/>
              </a:ext>
            </a:extLst>
          </p:cNvPr>
          <p:cNvCxnSpPr>
            <a:cxnSpLocks/>
          </p:cNvCxnSpPr>
          <p:nvPr/>
        </p:nvCxnSpPr>
        <p:spPr>
          <a:xfrm>
            <a:off x="4290382" y="2762755"/>
            <a:ext cx="554983" cy="502600"/>
          </a:xfrm>
          <a:prstGeom prst="straightConnector1">
            <a:avLst/>
          </a:prstGeom>
          <a:ln w="63500" cap="rnd">
            <a:rou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53590A0A-4052-4F88-B19D-98B85E10697F}"/>
              </a:ext>
            </a:extLst>
          </p:cNvPr>
          <p:cNvCxnSpPr>
            <a:cxnSpLocks/>
          </p:cNvCxnSpPr>
          <p:nvPr/>
        </p:nvCxnSpPr>
        <p:spPr>
          <a:xfrm flipV="1">
            <a:off x="7608603" y="2712388"/>
            <a:ext cx="340233" cy="4923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9B5E294A-34D9-4122-A54A-C7EBAA5C1895}"/>
              </a:ext>
            </a:extLst>
          </p:cNvPr>
          <p:cNvCxnSpPr>
            <a:cxnSpLocks/>
          </p:cNvCxnSpPr>
          <p:nvPr/>
        </p:nvCxnSpPr>
        <p:spPr>
          <a:xfrm rot="10800000">
            <a:off x="7050950" y="3229022"/>
            <a:ext cx="557653" cy="0"/>
          </a:xfrm>
          <a:prstGeom prst="straightConnector1">
            <a:avLst/>
          </a:prstGeom>
          <a:ln w="57150" cap="rnd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326BBBA2-1399-4CE2-B82E-26F47A5A58D0}"/>
              </a:ext>
            </a:extLst>
          </p:cNvPr>
          <p:cNvCxnSpPr>
            <a:cxnSpLocks/>
          </p:cNvCxnSpPr>
          <p:nvPr/>
        </p:nvCxnSpPr>
        <p:spPr>
          <a:xfrm>
            <a:off x="7493578" y="4120354"/>
            <a:ext cx="518507" cy="209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686EB4AF-A976-43F2-891E-DD94B090A2DF}"/>
              </a:ext>
            </a:extLst>
          </p:cNvPr>
          <p:cNvCxnSpPr>
            <a:cxnSpLocks/>
          </p:cNvCxnSpPr>
          <p:nvPr/>
        </p:nvCxnSpPr>
        <p:spPr>
          <a:xfrm flipH="1">
            <a:off x="7081876" y="4153021"/>
            <a:ext cx="422830" cy="312598"/>
          </a:xfrm>
          <a:prstGeom prst="straightConnector1">
            <a:avLst/>
          </a:prstGeom>
          <a:ln w="57150" cap="rnd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8255890-C046-4642-8A69-63DCB0ED4C80}"/>
              </a:ext>
            </a:extLst>
          </p:cNvPr>
          <p:cNvSpPr txBox="1"/>
          <p:nvPr/>
        </p:nvSpPr>
        <p:spPr>
          <a:xfrm>
            <a:off x="2362005" y="2486469"/>
            <a:ext cx="157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위치 정보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2F82197-8E72-4B00-AAD3-964F649F7F5D}"/>
              </a:ext>
            </a:extLst>
          </p:cNvPr>
          <p:cNvSpPr txBox="1"/>
          <p:nvPr/>
        </p:nvSpPr>
        <p:spPr>
          <a:xfrm>
            <a:off x="8034908" y="2446588"/>
            <a:ext cx="285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스웨거 TTF" panose="020B0600000101010101" pitchFamily="50" charset="-127"/>
                <a:ea typeface="스웨거 TTF" panose="020B0600000101010101" pitchFamily="50" charset="-127"/>
              </a:rPr>
              <a:t>요일별</a:t>
            </a:r>
            <a:r>
              <a:rPr lang="ko-KR" altLang="en-US" sz="32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3200" dirty="0" err="1"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32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인원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16186BD-469B-4914-B146-4D4682A68009}"/>
              </a:ext>
            </a:extLst>
          </p:cNvPr>
          <p:cNvSpPr txBox="1"/>
          <p:nvPr/>
        </p:nvSpPr>
        <p:spPr>
          <a:xfrm>
            <a:off x="7997676" y="3829856"/>
            <a:ext cx="186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소속 </a:t>
            </a:r>
            <a:r>
              <a:rPr lang="ko-KR" altLang="en-US" sz="3600" dirty="0" err="1">
                <a:latin typeface="스웨거 TTF" panose="020B0600000101010101" pitchFamily="50" charset="-127"/>
                <a:ea typeface="스웨거 TTF" panose="020B0600000101010101" pitchFamily="50" charset="-127"/>
              </a:rPr>
              <a:t>행정구</a:t>
            </a:r>
            <a:endParaRPr lang="ko-KR" altLang="en-US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96F31DE-C913-40AA-9E1F-200A85698DD4}"/>
              </a:ext>
            </a:extLst>
          </p:cNvPr>
          <p:cNvSpPr txBox="1"/>
          <p:nvPr/>
        </p:nvSpPr>
        <p:spPr>
          <a:xfrm>
            <a:off x="2473580" y="3071244"/>
            <a:ext cx="2058099" cy="101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가락시장역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위도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37.492522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경도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127.118234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B4E7525-CD61-40FA-81AA-799AB6176F2E}"/>
              </a:ext>
            </a:extLst>
          </p:cNvPr>
          <p:cNvSpPr txBox="1"/>
          <p:nvPr/>
        </p:nvSpPr>
        <p:spPr>
          <a:xfrm>
            <a:off x="8031579" y="2984045"/>
            <a:ext cx="2855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가락시장역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MON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약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39230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388E5AD-6258-4FF6-9D34-5CD597904594}"/>
              </a:ext>
            </a:extLst>
          </p:cNvPr>
          <p:cNvSpPr txBox="1"/>
          <p:nvPr/>
        </p:nvSpPr>
        <p:spPr>
          <a:xfrm>
            <a:off x="8031579" y="4452527"/>
            <a:ext cx="2307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가락시장역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소속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행정구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송파구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E89FBF9-604E-4E8A-A8B9-DC0C5A47A947}"/>
              </a:ext>
            </a:extLst>
          </p:cNvPr>
          <p:cNvSpPr txBox="1"/>
          <p:nvPr/>
        </p:nvSpPr>
        <p:spPr>
          <a:xfrm>
            <a:off x="5149715" y="2875748"/>
            <a:ext cx="157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Data</a:t>
            </a:r>
            <a:endParaRPr lang="ko-KR" altLang="en-US" sz="32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="" xmlns:a16="http://schemas.microsoft.com/office/drawing/2014/main" id="{90D2CE78-E598-46E0-B430-C64AA99C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1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4273" y="1680005"/>
            <a:ext cx="10864159" cy="4273236"/>
          </a:xfrm>
          <a:prstGeom prst="rect">
            <a:avLst/>
          </a:prstGeom>
          <a:solidFill>
            <a:schemeClr val="bg1"/>
          </a:solidFill>
          <a:ln w="19050">
            <a:solidFill>
              <a:srgbClr val="4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3-2.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교통데이터 </a:t>
            </a:r>
            <a:r>
              <a:rPr lang="ko-KR" altLang="en-US" sz="40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데이터셋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55" y="2050937"/>
            <a:ext cx="3230880" cy="1615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10" y="3930923"/>
            <a:ext cx="3322320" cy="166116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5"/>
          <a:stretch>
            <a:fillRect/>
          </a:stretch>
        </p:blipFill>
        <p:spPr>
          <a:xfrm>
            <a:off x="4679698" y="1974646"/>
            <a:ext cx="2042795" cy="1707198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6"/>
          <a:stretch>
            <a:fillRect/>
          </a:stretch>
        </p:blipFill>
        <p:spPr>
          <a:xfrm>
            <a:off x="4715751" y="3911873"/>
            <a:ext cx="2099636" cy="17071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r="24314"/>
          <a:stretch/>
        </p:blipFill>
        <p:spPr>
          <a:xfrm>
            <a:off x="7454862" y="2003312"/>
            <a:ext cx="3629626" cy="20723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4273" y="1067556"/>
            <a:ext cx="591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버스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지하철과 동일하게 진행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4206258" y="3396031"/>
            <a:ext cx="487859" cy="47850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46764" y="4269130"/>
            <a:ext cx="4181281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버스 데이터 패턴 분석</a:t>
            </a:r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2.  </a:t>
            </a:r>
            <a:r>
              <a:rPr lang="ko-KR" altLang="en-US" sz="2000" dirty="0" err="1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회귀식으로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인원예측</a:t>
            </a:r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3.  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찾은 패턴을 바탕으로 일주일 단위로 </a:t>
            </a:r>
            <a:r>
              <a:rPr lang="ko-KR" altLang="en-US" sz="2000" dirty="0" err="1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데이터셋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조정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DD3CCCBE-8F16-44F1-8FFD-92A273E3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6843157" y="3396031"/>
            <a:ext cx="487859" cy="47850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655" y="1053265"/>
            <a:ext cx="11416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유동인구 대비 자전거 사용률을 계산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3-3. </a:t>
            </a:r>
            <a:r>
              <a:rPr lang="ko-KR" altLang="en-US" sz="40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따릉이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데이터셋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48147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1655" y="1647139"/>
            <a:ext cx="10864159" cy="4273236"/>
          </a:xfrm>
          <a:prstGeom prst="rect">
            <a:avLst/>
          </a:prstGeom>
          <a:solidFill>
            <a:schemeClr val="bg1"/>
          </a:solidFill>
          <a:ln w="19050">
            <a:solidFill>
              <a:srgbClr val="4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24" y="1906419"/>
            <a:ext cx="3491626" cy="16842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32" y="3783757"/>
            <a:ext cx="3523771" cy="1676358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220819" y="3073624"/>
            <a:ext cx="710038" cy="832634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28721" y="1885164"/>
            <a:ext cx="4181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1.  </a:t>
            </a:r>
            <a:r>
              <a:rPr lang="ko-KR" altLang="en-US" sz="2000" dirty="0" err="1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따릉이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패턴 분석</a:t>
            </a:r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2.  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강우량에 영향을 크게 받음</a:t>
            </a:r>
            <a:endParaRPr lang="en-US" altLang="ko-KR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3.  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찾은 패턴을 바탕으로 일주일 단위로 </a:t>
            </a:r>
            <a:r>
              <a:rPr lang="ko-KR" altLang="en-US" sz="2000" dirty="0" err="1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데이터셋</a:t>
            </a:r>
            <a:r>
              <a:rPr lang="ko-KR" altLang="en-US" sz="20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조정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CAD99B2-61D9-4F50-A443-AF7421132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578" y="3095809"/>
            <a:ext cx="4126424" cy="2488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2F92DAF-D8DB-453C-9C48-11F34731D37E}"/>
              </a:ext>
            </a:extLst>
          </p:cNvPr>
          <p:cNvSpPr txBox="1"/>
          <p:nvPr/>
        </p:nvSpPr>
        <p:spPr>
          <a:xfrm>
            <a:off x="1604302" y="2935124"/>
            <a:ext cx="104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sz="1200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첫째주</a:t>
            </a:r>
            <a:endParaRPr lang="ko-KR" altLang="en-US" sz="1200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31B7B1E-11A7-47A6-B02E-FD0E87D74C65}"/>
              </a:ext>
            </a:extLst>
          </p:cNvPr>
          <p:cNvSpPr txBox="1"/>
          <p:nvPr/>
        </p:nvSpPr>
        <p:spPr>
          <a:xfrm>
            <a:off x="2251448" y="2935124"/>
            <a:ext cx="104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sz="1200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둘째주</a:t>
            </a:r>
            <a:endParaRPr lang="ko-KR" altLang="en-US" sz="1200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9F4E340-1EF4-4FE0-AAD5-CEC15578E78A}"/>
              </a:ext>
            </a:extLst>
          </p:cNvPr>
          <p:cNvSpPr txBox="1"/>
          <p:nvPr/>
        </p:nvSpPr>
        <p:spPr>
          <a:xfrm>
            <a:off x="2898594" y="2935124"/>
            <a:ext cx="104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sz="1200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셋째주</a:t>
            </a:r>
            <a:endParaRPr lang="ko-KR" altLang="en-US" sz="1200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D2924DF-3BB2-4125-A4EF-85C9C9B8CCBB}"/>
              </a:ext>
            </a:extLst>
          </p:cNvPr>
          <p:cNvSpPr txBox="1"/>
          <p:nvPr/>
        </p:nvSpPr>
        <p:spPr>
          <a:xfrm>
            <a:off x="3545740" y="2935124"/>
            <a:ext cx="104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sz="1200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넷째주</a:t>
            </a:r>
            <a:endParaRPr lang="ko-KR" altLang="en-US" sz="1200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0D69B34-E6E3-4FD1-B5ED-1A10240A894B}"/>
              </a:ext>
            </a:extLst>
          </p:cNvPr>
          <p:cNvSpPr txBox="1"/>
          <p:nvPr/>
        </p:nvSpPr>
        <p:spPr>
          <a:xfrm>
            <a:off x="1544049" y="4861133"/>
            <a:ext cx="104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sz="1200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첫째주</a:t>
            </a:r>
            <a:endParaRPr lang="ko-KR" altLang="en-US" sz="1200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DAA8B16-AB99-449F-89B5-07074E37A1A2}"/>
              </a:ext>
            </a:extLst>
          </p:cNvPr>
          <p:cNvSpPr txBox="1"/>
          <p:nvPr/>
        </p:nvSpPr>
        <p:spPr>
          <a:xfrm>
            <a:off x="2191195" y="4861133"/>
            <a:ext cx="104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sz="1200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둘째주</a:t>
            </a:r>
            <a:endParaRPr lang="ko-KR" altLang="en-US" sz="1200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763E82C-7EEF-4687-B3F5-602B10298100}"/>
              </a:ext>
            </a:extLst>
          </p:cNvPr>
          <p:cNvSpPr txBox="1"/>
          <p:nvPr/>
        </p:nvSpPr>
        <p:spPr>
          <a:xfrm>
            <a:off x="2838341" y="4861133"/>
            <a:ext cx="104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sz="1200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셋째주</a:t>
            </a:r>
            <a:endParaRPr lang="ko-KR" altLang="en-US" sz="1200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4C84AB5-CE9D-44D1-B36E-1CA77EA93F23}"/>
              </a:ext>
            </a:extLst>
          </p:cNvPr>
          <p:cNvSpPr txBox="1"/>
          <p:nvPr/>
        </p:nvSpPr>
        <p:spPr>
          <a:xfrm>
            <a:off x="3485487" y="4861133"/>
            <a:ext cx="104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월 </a:t>
            </a:r>
            <a:r>
              <a:rPr lang="ko-KR" altLang="en-US" sz="1200" dirty="0" err="1">
                <a:solidFill>
                  <a:srgbClr val="DA828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넷째주</a:t>
            </a:r>
            <a:endParaRPr lang="ko-KR" altLang="en-US" sz="1200" dirty="0">
              <a:solidFill>
                <a:srgbClr val="DA828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="" xmlns:a16="http://schemas.microsoft.com/office/drawing/2014/main" id="{55BD613A-81C3-4744-899C-BD779349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6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144113" y="1"/>
            <a:ext cx="12192000" cy="68579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입지선정</a:t>
            </a:r>
          </a:p>
        </p:txBody>
      </p:sp>
      <p:sp>
        <p:nvSpPr>
          <p:cNvPr id="9" name="직각 삼각형 8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1655" y="1164863"/>
            <a:ext cx="36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요소별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순위화 및 배점기준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55" y="3685705"/>
            <a:ext cx="36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결과 순위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270138"/>
              </p:ext>
            </p:extLst>
          </p:nvPr>
        </p:nvGraphicFramePr>
        <p:xfrm>
          <a:off x="651655" y="1659115"/>
          <a:ext cx="4958230" cy="1866900"/>
        </p:xfrm>
        <a:graphic>
          <a:graphicData uri="http://schemas.openxmlformats.org/drawingml/2006/table">
            <a:tbl>
              <a:tblPr/>
              <a:tblGrid>
                <a:gridCol w="14355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247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29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47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603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051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순위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자전거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버스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지하철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체감온도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5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 ~ 5</a:t>
                      </a: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5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6 ~ 10</a:t>
                      </a: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80</a:t>
                      </a:r>
                      <a:endParaRPr lang="en-US" altLang="ko-KR" sz="1500" b="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05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11</a:t>
                      </a:r>
                      <a:r>
                        <a:rPr lang="en-US" altLang="ko-KR" sz="1500" b="0" baseline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 ~ 15</a:t>
                      </a: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60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60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60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60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05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16</a:t>
                      </a:r>
                      <a:r>
                        <a:rPr lang="en-US" altLang="ko-KR" sz="1500" b="0" baseline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 ~ 20</a:t>
                      </a: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40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40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40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40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05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21</a:t>
                      </a:r>
                      <a:r>
                        <a:rPr lang="en-US" altLang="ko-KR" sz="1500" b="0" baseline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 ~ 25</a:t>
                      </a:r>
                      <a:endParaRPr lang="ko-KR" altLang="en-US" sz="1500" b="0" dirty="0">
                        <a:solidFill>
                          <a:srgbClr val="000000"/>
                        </a:solidFill>
                        <a:effectLst/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051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합계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300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300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300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300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12173"/>
              </p:ext>
            </p:extLst>
          </p:nvPr>
        </p:nvGraphicFramePr>
        <p:xfrm>
          <a:off x="651657" y="4223520"/>
          <a:ext cx="5001315" cy="1866630"/>
        </p:xfrm>
        <a:graphic>
          <a:graphicData uri="http://schemas.openxmlformats.org/drawingml/2006/table">
            <a:tbl>
              <a:tblPr/>
              <a:tblGrid>
                <a:gridCol w="10180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48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4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848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519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851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1110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구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자전거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버스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지하철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체감온도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합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73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110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종로구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360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110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마포구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60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60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320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110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중구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40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320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110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영등포구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40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300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110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광진구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60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500" b="0" dirty="0">
                          <a:solidFill>
                            <a:srgbClr val="000000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280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F6668E5-5663-46F5-A46B-03B1BF52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82326" y="553564"/>
            <a:ext cx="548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체감온도</a:t>
            </a:r>
            <a:r>
              <a:rPr lang="en-US" altLang="ko-KR" sz="20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교통수단별 </a:t>
            </a:r>
            <a:r>
              <a:rPr lang="ko-KR" altLang="en-US" sz="2000" dirty="0" err="1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인원을 고려하여 배점 </a:t>
            </a:r>
            <a:endParaRPr lang="ko-KR" altLang="en-US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D4B096E1-AD49-4852-9040-5482E8BEB9CB}"/>
              </a:ext>
            </a:extLst>
          </p:cNvPr>
          <p:cNvGrpSpPr/>
          <p:nvPr/>
        </p:nvGrpSpPr>
        <p:grpSpPr>
          <a:xfrm>
            <a:off x="6314650" y="1042421"/>
            <a:ext cx="5033450" cy="5374563"/>
            <a:chOff x="6502469" y="1413517"/>
            <a:chExt cx="4747514" cy="5443132"/>
          </a:xfrm>
        </p:grpSpPr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38" y="4217258"/>
              <a:ext cx="3016446" cy="2639391"/>
            </a:xfrm>
            <a:prstGeom prst="rect">
              <a:avLst/>
            </a:prstGeom>
          </p:spPr>
        </p:pic>
        <p:pic>
          <p:nvPicPr>
            <p:cNvPr id="21" name="그림 2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69" y="1413517"/>
              <a:ext cx="3172358" cy="277581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453445" y="3472085"/>
              <a:ext cx="1727847" cy="71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1</a:t>
              </a:r>
              <a:r>
                <a:rPr lang="ko-KR" altLang="en-US" sz="4000" dirty="0" smtClean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위</a:t>
              </a:r>
              <a:r>
                <a:rPr lang="en-US" altLang="ko-KR" sz="4000" dirty="0" smtClean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.</a:t>
              </a:r>
              <a:r>
                <a:rPr lang="ko-KR" altLang="en-US" sz="4000" dirty="0" smtClean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</a:t>
              </a:r>
              <a:r>
                <a:rPr lang="ko-KR" altLang="en-US" sz="4000" dirty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종로구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22136" y="5799249"/>
              <a:ext cx="1727847" cy="654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816565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</a:t>
              </a:r>
              <a:r>
                <a:rPr lang="ko-KR" altLang="en-US" sz="3600" dirty="0" smtClean="0">
                  <a:solidFill>
                    <a:srgbClr val="816565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위</a:t>
              </a:r>
              <a:r>
                <a:rPr lang="en-US" altLang="ko-KR" sz="3600" dirty="0" smtClean="0">
                  <a:solidFill>
                    <a:srgbClr val="816565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.</a:t>
              </a:r>
              <a:r>
                <a:rPr lang="ko-KR" altLang="en-US" sz="3600" dirty="0" smtClean="0">
                  <a:solidFill>
                    <a:srgbClr val="816565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 </a:t>
              </a:r>
              <a:r>
                <a:rPr lang="ko-KR" altLang="en-US" sz="3600" dirty="0">
                  <a:solidFill>
                    <a:srgbClr val="816565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마포구</a:t>
              </a:r>
            </a:p>
          </p:txBody>
        </p:sp>
      </p:grpSp>
      <p:sp>
        <p:nvSpPr>
          <p:cNvPr id="6" name="타원 5"/>
          <p:cNvSpPr/>
          <p:nvPr/>
        </p:nvSpPr>
        <p:spPr>
          <a:xfrm>
            <a:off x="7566053" y="1683143"/>
            <a:ext cx="849664" cy="91439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구부러진 연결선 23"/>
          <p:cNvCxnSpPr>
            <a:stCxn id="6" idx="5"/>
            <a:endCxn id="22" idx="1"/>
          </p:cNvCxnSpPr>
          <p:nvPr/>
        </p:nvCxnSpPr>
        <p:spPr>
          <a:xfrm rot="16200000" flipH="1">
            <a:off x="8384639" y="2370279"/>
            <a:ext cx="965369" cy="1152072"/>
          </a:xfrm>
          <a:prstGeom prst="curvedConnector2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7166460" y="4724400"/>
            <a:ext cx="849664" cy="91439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endCxn id="23" idx="1"/>
          </p:cNvCxnSpPr>
          <p:nvPr/>
        </p:nvCxnSpPr>
        <p:spPr>
          <a:xfrm>
            <a:off x="8005520" y="5327830"/>
            <a:ext cx="1510667" cy="36824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입지선정</a:t>
            </a:r>
          </a:p>
        </p:txBody>
      </p:sp>
      <p:sp>
        <p:nvSpPr>
          <p:cNvPr id="9" name="직각 삼각형 8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5" y="988403"/>
            <a:ext cx="3214153" cy="28123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4784" y="3746641"/>
            <a:ext cx="172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배점결과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종로구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F6668E5-5663-46F5-A46B-03B1BF52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3B89D12-0208-4C0C-AE43-E67A3FB7745D}"/>
              </a:ext>
            </a:extLst>
          </p:cNvPr>
          <p:cNvSpPr txBox="1"/>
          <p:nvPr/>
        </p:nvSpPr>
        <p:spPr>
          <a:xfrm>
            <a:off x="3986853" y="3769724"/>
            <a:ext cx="36268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선정 후보 지역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6E82D144-0E7D-46DD-85F4-6A06A83F6B30}"/>
              </a:ext>
            </a:extLst>
          </p:cNvPr>
          <p:cNvCxnSpPr>
            <a:cxnSpLocks/>
          </p:cNvCxnSpPr>
          <p:nvPr/>
        </p:nvCxnSpPr>
        <p:spPr>
          <a:xfrm flipV="1">
            <a:off x="1870624" y="1089052"/>
            <a:ext cx="1769249" cy="6747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8C1C7475-47AE-4418-9E89-F6549C04B053}"/>
              </a:ext>
            </a:extLst>
          </p:cNvPr>
          <p:cNvCxnSpPr>
            <a:cxnSpLocks/>
          </p:cNvCxnSpPr>
          <p:nvPr/>
        </p:nvCxnSpPr>
        <p:spPr>
          <a:xfrm>
            <a:off x="1817434" y="2394595"/>
            <a:ext cx="1822439" cy="124634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61558E2-C585-4955-98FF-2C785DDB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416" y="1053851"/>
            <a:ext cx="3929658" cy="25908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0B03C24-1069-4F71-A005-0799FB11ACDE}"/>
              </a:ext>
            </a:extLst>
          </p:cNvPr>
          <p:cNvSpPr txBox="1"/>
          <p:nvPr/>
        </p:nvSpPr>
        <p:spPr>
          <a:xfrm>
            <a:off x="1659264" y="4439138"/>
            <a:ext cx="92407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종로구의 경우 서울시에서 </a:t>
            </a:r>
            <a:r>
              <a:rPr lang="ko-KR" altLang="en-US" sz="2000" u="sng" dirty="0" smtClean="0">
                <a:solidFill>
                  <a:srgbClr val="456B2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기존 시험 포장 등 우선 순위인 것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으로 판단되어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추천 순위에서 제외하기로 판단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3A4592B-C19B-40B7-A1F2-21F53A78A832}"/>
              </a:ext>
            </a:extLst>
          </p:cNvPr>
          <p:cNvSpPr txBox="1"/>
          <p:nvPr/>
        </p:nvSpPr>
        <p:spPr>
          <a:xfrm>
            <a:off x="4507661" y="5482539"/>
            <a:ext cx="911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따라서</a:t>
            </a:r>
            <a:r>
              <a:rPr lang="en-US" altLang="ko-KR" sz="36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2</a:t>
            </a:r>
            <a:r>
              <a:rPr lang="ko-KR" altLang="en-US" sz="36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위인 </a:t>
            </a:r>
            <a:r>
              <a:rPr lang="ko-KR" altLang="en-US" sz="3600" dirty="0" smtClean="0">
                <a:solidFill>
                  <a:srgbClr val="52784B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마포구</a:t>
            </a:r>
            <a:r>
              <a:rPr lang="ko-KR" altLang="en-US" sz="36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</a:t>
            </a:r>
            <a:r>
              <a:rPr lang="en-US" altLang="ko-KR" sz="36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36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선정</a:t>
            </a:r>
            <a:endParaRPr lang="en-US" altLang="ko-KR" sz="36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641416" y="5513497"/>
            <a:ext cx="691284" cy="625678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86" y="1093019"/>
            <a:ext cx="4150486" cy="271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210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BFA3E615-11B1-4271-BEC7-A0A98A35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25" y="5333360"/>
            <a:ext cx="7196452" cy="8045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64F444C8-4617-4ACA-92D1-6383DA83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44" y="4189060"/>
            <a:ext cx="7196453" cy="8045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9A0BFED9-A492-4935-961F-98C31103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45" y="3011537"/>
            <a:ext cx="7196454" cy="8045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91B54FD1-91E3-48EC-A8CA-8F5C0EF2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44" y="1881478"/>
            <a:ext cx="7196455" cy="8045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3112" y="33990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목 차</a:t>
            </a:r>
            <a:r>
              <a:rPr lang="en-US" altLang="ko-KR" sz="66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</a:t>
            </a:r>
            <a:endParaRPr lang="ko-KR" altLang="en-US" sz="66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42F0A47-C931-4DF7-9497-17B45568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285" y="3425514"/>
            <a:ext cx="37350" cy="13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21F1EF5-7F8D-4B2A-B0DD-E2E3D59ECF8D}"/>
              </a:ext>
            </a:extLst>
          </p:cNvPr>
          <p:cNvSpPr txBox="1"/>
          <p:nvPr/>
        </p:nvSpPr>
        <p:spPr>
          <a:xfrm>
            <a:off x="3318352" y="1915789"/>
            <a:ext cx="2687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43E27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공모 배경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73F9F97-DEDB-49A2-8AC8-08F0FDAFA018}"/>
              </a:ext>
            </a:extLst>
          </p:cNvPr>
          <p:cNvSpPr/>
          <p:nvPr/>
        </p:nvSpPr>
        <p:spPr>
          <a:xfrm>
            <a:off x="3286648" y="3088971"/>
            <a:ext cx="25955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rgbClr val="043E27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활용 데이터 정의</a:t>
            </a:r>
            <a:endParaRPr lang="en-US" altLang="ko-KR" sz="4000" dirty="0">
              <a:solidFill>
                <a:srgbClr val="043E27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92FC43E-FC9B-41BA-8FE2-B16840AC63CA}"/>
              </a:ext>
            </a:extLst>
          </p:cNvPr>
          <p:cNvSpPr/>
          <p:nvPr/>
        </p:nvSpPr>
        <p:spPr>
          <a:xfrm>
            <a:off x="3318352" y="4223592"/>
            <a:ext cx="51748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rgbClr val="043E27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 처리 방안 및 활용 분석 기법</a:t>
            </a:r>
            <a:endParaRPr lang="en-US" altLang="ko-KR" sz="4000" dirty="0">
              <a:solidFill>
                <a:srgbClr val="043E27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9BF97A6-0F14-4BDE-8E6A-78F58379DA2D}"/>
              </a:ext>
            </a:extLst>
          </p:cNvPr>
          <p:cNvSpPr/>
          <p:nvPr/>
        </p:nvSpPr>
        <p:spPr>
          <a:xfrm>
            <a:off x="3318352" y="538167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000" dirty="0">
                <a:solidFill>
                  <a:srgbClr val="043E27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서비스 활용 방안</a:t>
            </a:r>
            <a:r>
              <a:rPr lang="en-US" altLang="ko-KR" sz="4000" dirty="0">
                <a:solidFill>
                  <a:srgbClr val="043E27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043E27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및 기대효과</a:t>
            </a:r>
            <a:endParaRPr lang="en-US" altLang="ko-KR" sz="4000" dirty="0">
              <a:solidFill>
                <a:srgbClr val="043E27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6D989D65-BE60-48C4-8D5A-1D2BFAD6F755}"/>
              </a:ext>
            </a:extLst>
          </p:cNvPr>
          <p:cNvSpPr/>
          <p:nvPr/>
        </p:nvSpPr>
        <p:spPr>
          <a:xfrm>
            <a:off x="2344103" y="1732384"/>
            <a:ext cx="497840" cy="497840"/>
          </a:xfrm>
          <a:prstGeom prst="ellipse">
            <a:avLst/>
          </a:prstGeom>
          <a:solidFill>
            <a:srgbClr val="77B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endParaRPr lang="ko-KR" altLang="en-US" sz="28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D5D41A0C-AE48-49F4-9401-88B9A52FB266}"/>
              </a:ext>
            </a:extLst>
          </p:cNvPr>
          <p:cNvSpPr/>
          <p:nvPr/>
        </p:nvSpPr>
        <p:spPr>
          <a:xfrm>
            <a:off x="2344103" y="2901100"/>
            <a:ext cx="497840" cy="497840"/>
          </a:xfrm>
          <a:prstGeom prst="ellipse">
            <a:avLst/>
          </a:prstGeom>
          <a:solidFill>
            <a:srgbClr val="77B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</a:t>
            </a:r>
            <a:endParaRPr lang="ko-KR" altLang="en-US" sz="28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6B743AAD-CB50-4942-A948-653235B7A731}"/>
              </a:ext>
            </a:extLst>
          </p:cNvPr>
          <p:cNvSpPr/>
          <p:nvPr/>
        </p:nvSpPr>
        <p:spPr>
          <a:xfrm>
            <a:off x="2344103" y="4107366"/>
            <a:ext cx="497840" cy="497840"/>
          </a:xfrm>
          <a:prstGeom prst="ellipse">
            <a:avLst/>
          </a:prstGeom>
          <a:solidFill>
            <a:srgbClr val="77B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</a:t>
            </a:r>
            <a:endParaRPr lang="ko-KR" altLang="en-US" sz="28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A81D2D50-DF4E-44D4-83E8-845B9DE035DB}"/>
              </a:ext>
            </a:extLst>
          </p:cNvPr>
          <p:cNvSpPr/>
          <p:nvPr/>
        </p:nvSpPr>
        <p:spPr>
          <a:xfrm>
            <a:off x="2385654" y="5237778"/>
            <a:ext cx="497840" cy="497840"/>
          </a:xfrm>
          <a:prstGeom prst="ellipse">
            <a:avLst/>
          </a:prstGeom>
          <a:solidFill>
            <a:srgbClr val="77B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4</a:t>
            </a:r>
            <a:endParaRPr lang="ko-KR" altLang="en-US" sz="28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7058A4E8-AD40-4960-B494-21F96B78E2CD}"/>
              </a:ext>
            </a:extLst>
          </p:cNvPr>
          <p:cNvSpPr/>
          <p:nvPr/>
        </p:nvSpPr>
        <p:spPr>
          <a:xfrm>
            <a:off x="2253927" y="1130138"/>
            <a:ext cx="555501" cy="1404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EBD3021C-23F8-4B4C-BDD7-B3D964F7A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574" y="677294"/>
            <a:ext cx="600209" cy="52307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763112" y="-250824"/>
            <a:ext cx="12192000" cy="6857999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0D2E22AA-5DE9-40D3-8C36-ACD357BF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1BBF-7238-4A33-BC8E-7E009B2A39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5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0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11069903" y="5882909"/>
            <a:ext cx="3092449" cy="3727023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최적입지 선정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1083" y="1025588"/>
            <a:ext cx="360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 </a:t>
            </a:r>
            <a:r>
              <a:rPr lang="ko-KR" altLang="en-US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최적의 입지선정을 </a:t>
            </a:r>
            <a:r>
              <a:rPr lang="ko-KR" altLang="en-US" sz="24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위한 군집화</a:t>
            </a:r>
            <a:r>
              <a:rPr lang="en-US" altLang="ko-KR" sz="24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  <a:endParaRPr lang="ko-KR" altLang="en-US" sz="24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294503" y="1626971"/>
            <a:ext cx="5250201" cy="33209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최적입지 선정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버스 정류장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지하철역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따릉이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대여소의 위치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위도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경도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일주일간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 및 사용자 데이터를 통해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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비슷한 위치의 비슷한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유동인구가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있는 구역 검색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K-Means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기법 사용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(k=10)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결과 가장 유동인구가 많은 지역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6507893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2F4280FE-2CFB-4E9C-90D3-7087FDD25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15886"/>
              </p:ext>
            </p:extLst>
          </p:nvPr>
        </p:nvGraphicFramePr>
        <p:xfrm>
          <a:off x="7535816" y="803985"/>
          <a:ext cx="2570822" cy="47483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98876">
                  <a:extLst>
                    <a:ext uri="{9D8B030D-6E8A-4147-A177-3AD203B41FA5}">
                      <a16:colId xmlns="" xmlns:a16="http://schemas.microsoft.com/office/drawing/2014/main" val="1520035041"/>
                    </a:ext>
                  </a:extLst>
                </a:gridCol>
                <a:gridCol w="1571946">
                  <a:extLst>
                    <a:ext uri="{9D8B030D-6E8A-4147-A177-3AD203B41FA5}">
                      <a16:colId xmlns="" xmlns:a16="http://schemas.microsoft.com/office/drawing/2014/main" val="1015287757"/>
                    </a:ext>
                  </a:extLst>
                </a:gridCol>
              </a:tblGrid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Cluster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Total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831492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1,747,396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2574904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744,317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7393427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213,096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866987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869,695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6770701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207,695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94347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946,877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4670475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441,296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3051729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532,777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9894747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524,105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3755628"/>
                  </a:ext>
                </a:extLst>
              </a:tr>
              <a:tr h="431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1,591,820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0318126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7556364" y="1223754"/>
            <a:ext cx="2544610" cy="412437"/>
          </a:xfrm>
          <a:prstGeom prst="roundRect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1DC2D7C8-126F-4E49-97BD-1A5CE6AE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700978" y="5045713"/>
            <a:ext cx="691284" cy="625678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04483" y="5004609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385723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‘</a:t>
            </a:r>
            <a:r>
              <a:rPr lang="ko-KR" altLang="en-US" sz="4000" dirty="0" smtClean="0">
                <a:solidFill>
                  <a:srgbClr val="385723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합정</a:t>
            </a:r>
            <a:r>
              <a:rPr lang="en-US" altLang="ko-KR" sz="4000" dirty="0" smtClean="0">
                <a:solidFill>
                  <a:srgbClr val="385723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385723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신촌</a:t>
            </a:r>
            <a:r>
              <a:rPr lang="en-US" altLang="ko-KR" sz="4000" dirty="0" smtClean="0">
                <a:solidFill>
                  <a:srgbClr val="385723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385723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공덕</a:t>
            </a:r>
            <a:r>
              <a:rPr lang="en-US" altLang="ko-KR" sz="4000" dirty="0" smtClean="0">
                <a:solidFill>
                  <a:srgbClr val="385723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57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F6913D5-B54C-4D00-A9AA-43E7FC375561}"/>
              </a:ext>
            </a:extLst>
          </p:cNvPr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C9C407-C7E7-49A2-8013-F83FBC35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20098" y="1931972"/>
            <a:ext cx="5631502" cy="4102917"/>
            <a:chOff x="1056325" y="1771793"/>
            <a:chExt cx="4987941" cy="36653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91" y="1771793"/>
              <a:ext cx="4794975" cy="3665390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056325" y="2709496"/>
              <a:ext cx="4634424" cy="2322689"/>
              <a:chOff x="1056325" y="2709496"/>
              <a:chExt cx="4634424" cy="2322689"/>
            </a:xfrm>
          </p:grpSpPr>
          <p:sp>
            <p:nvSpPr>
              <p:cNvPr id="16" name="타원 15">
                <a:extLst>
                  <a:ext uri="{FF2B5EF4-FFF2-40B4-BE49-F238E27FC236}">
                    <a16:creationId xmlns="" xmlns:a16="http://schemas.microsoft.com/office/drawing/2014/main" id="{475A7C73-C825-4F87-8797-5DD2AB0FBBCD}"/>
                  </a:ext>
                </a:extLst>
              </p:cNvPr>
              <p:cNvSpPr/>
              <p:nvPr/>
            </p:nvSpPr>
            <p:spPr>
              <a:xfrm rot="2700000">
                <a:off x="1556630" y="2366945"/>
                <a:ext cx="997015" cy="1997626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="" xmlns:a16="http://schemas.microsoft.com/office/drawing/2014/main" id="{475A7C73-C825-4F87-8797-5DD2AB0FBBCD}"/>
                  </a:ext>
                </a:extLst>
              </p:cNvPr>
              <p:cNvSpPr/>
              <p:nvPr/>
            </p:nvSpPr>
            <p:spPr>
              <a:xfrm rot="2700000">
                <a:off x="3021811" y="2619886"/>
                <a:ext cx="997015" cy="1997626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475A7C73-C825-4F87-8797-5DD2AB0FBBCD}"/>
                  </a:ext>
                </a:extLst>
              </p:cNvPr>
              <p:cNvSpPr/>
              <p:nvPr/>
            </p:nvSpPr>
            <p:spPr>
              <a:xfrm rot="1860844">
                <a:off x="4693734" y="2709496"/>
                <a:ext cx="997015" cy="2322689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07527"/>
              </p:ext>
            </p:extLst>
          </p:nvPr>
        </p:nvGraphicFramePr>
        <p:xfrm>
          <a:off x="7649322" y="2065089"/>
          <a:ext cx="3031526" cy="2026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15763"/>
                <a:gridCol w="1515763"/>
              </a:tblGrid>
              <a:tr h="506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cluster</a:t>
                      </a: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총합</a:t>
                      </a:r>
                      <a:endParaRPr lang="en-US" altLang="ko-KR" dirty="0" smtClean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</a:tr>
              <a:tr h="506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합정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178101.00</a:t>
                      </a:r>
                    </a:p>
                  </a:txBody>
                  <a:tcPr anchor="ctr">
                    <a:noFill/>
                  </a:tcPr>
                </a:tc>
              </a:tr>
              <a:tr h="506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신촌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799989.55</a:t>
                      </a:r>
                    </a:p>
                  </a:txBody>
                  <a:tcPr anchor="ctr">
                    <a:noFill/>
                  </a:tcPr>
                </a:tc>
              </a:tr>
              <a:tr h="506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공덕</a:t>
                      </a:r>
                      <a:endParaRPr lang="ko-KR" altLang="en-US" dirty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769305.66</a:t>
                      </a:r>
                      <a:endParaRPr lang="ko-KR" altLang="en-US" dirty="0" smtClean="0"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28" name="오른쪽 화살표 12">
            <a:extLst>
              <a:ext uri="{FF2B5EF4-FFF2-40B4-BE49-F238E27FC236}">
                <a16:creationId xmlns="" xmlns:a16="http://schemas.microsoft.com/office/drawing/2014/main" id="{A8BD71FC-D247-41EC-8BBE-09207FA23307}"/>
              </a:ext>
            </a:extLst>
          </p:cNvPr>
          <p:cNvSpPr/>
          <p:nvPr/>
        </p:nvSpPr>
        <p:spPr>
          <a:xfrm rot="5400000">
            <a:off x="8905935" y="4346836"/>
            <a:ext cx="518300" cy="370343"/>
          </a:xfrm>
          <a:prstGeom prst="rightArrow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D3D3D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534928" y="4900034"/>
            <a:ext cx="3260315" cy="1032555"/>
            <a:chOff x="6293707" y="4606737"/>
            <a:chExt cx="3260315" cy="1032555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6293707" y="4606737"/>
              <a:ext cx="3260315" cy="103255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81803" y="4799849"/>
              <a:ext cx="28841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합정</a:t>
              </a:r>
              <a:r>
                <a:rPr lang="en-US" altLang="ko-KR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 </a:t>
              </a:r>
              <a:r>
                <a:rPr lang="ko-KR" altLang="en-US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지역이 다른 두 집단에 비해</a:t>
              </a:r>
              <a:endParaRPr lang="en-US" altLang="ko-KR" dirty="0" smtClean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r>
                <a:rPr lang="ko-KR" altLang="en-US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더 많은 </a:t>
              </a:r>
              <a:r>
                <a:rPr lang="ko-KR" altLang="en-US" dirty="0" err="1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유동인구량이</a:t>
              </a:r>
              <a:r>
                <a:rPr lang="ko-KR" altLang="en-US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 움직이는 것으로 분석</a:t>
              </a:r>
              <a:r>
                <a:rPr lang="en-US" altLang="ko-KR" dirty="0" smtClean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.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44273" y="1067556"/>
            <a:ext cx="6720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차적으로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한 결과에서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추가 특징을 뽑아내기 위해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차적으로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실행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2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F6913D5-B54C-4D00-A9AA-43E7FC375561}"/>
              </a:ext>
            </a:extLst>
          </p:cNvPr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선정된 </a:t>
            </a:r>
            <a:r>
              <a:rPr lang="ko-KR" altLang="en-US" sz="4000" dirty="0" err="1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지역 특징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810BBEA-42EC-460B-A014-52E73F2A6EA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9758" y="1430550"/>
            <a:ext cx="5002231" cy="3600000"/>
          </a:xfrm>
          <a:prstGeom prst="rect">
            <a:avLst/>
          </a:prstGeom>
          <a:ln w="19050">
            <a:solidFill>
              <a:srgbClr val="4D3D3D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FC87B19-A1EF-4894-9551-253674C25D84}"/>
              </a:ext>
            </a:extLst>
          </p:cNvPr>
          <p:cNvSpPr txBox="1"/>
          <p:nvPr/>
        </p:nvSpPr>
        <p:spPr>
          <a:xfrm>
            <a:off x="1211594" y="5136039"/>
            <a:ext cx="4422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1)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홍대입구역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합정역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지하철 </a:t>
            </a:r>
            <a:r>
              <a:rPr lang="ko-KR" altLang="en-US" sz="20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 多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2)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홍대입구역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합정역 인근 버스 정류장 </a:t>
            </a:r>
            <a:r>
              <a:rPr lang="ko-KR" altLang="en-US" sz="20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 多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	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많은 유동 인구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!!</a:t>
            </a:r>
            <a:endParaRPr lang="ko-KR" altLang="en-US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475A7C73-C825-4F87-8797-5DD2AB0FBBCD}"/>
              </a:ext>
            </a:extLst>
          </p:cNvPr>
          <p:cNvSpPr/>
          <p:nvPr/>
        </p:nvSpPr>
        <p:spPr>
          <a:xfrm>
            <a:off x="1766653" y="3897521"/>
            <a:ext cx="737830" cy="72077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9154049E-BA05-4143-BCA2-F568B26572C4}"/>
              </a:ext>
            </a:extLst>
          </p:cNvPr>
          <p:cNvSpPr/>
          <p:nvPr/>
        </p:nvSpPr>
        <p:spPr>
          <a:xfrm>
            <a:off x="3718904" y="2082827"/>
            <a:ext cx="737830" cy="72077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2EC36C5E-E664-4093-99F8-0036E785C7A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03290" y="1430550"/>
            <a:ext cx="4669105" cy="3599321"/>
          </a:xfrm>
          <a:prstGeom prst="rect">
            <a:avLst/>
          </a:prstGeom>
          <a:ln w="19050">
            <a:solidFill>
              <a:srgbClr val="4D3D3D"/>
            </a:solidFill>
          </a:ln>
          <a:effectLst>
            <a:softEdge rad="0"/>
          </a:effec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7348CAC-E83C-4116-A690-1BB18A211ECB}"/>
              </a:ext>
            </a:extLst>
          </p:cNvPr>
          <p:cNvSpPr txBox="1"/>
          <p:nvPr/>
        </p:nvSpPr>
        <p:spPr>
          <a:xfrm>
            <a:off x="7097632" y="5136039"/>
            <a:ext cx="4093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3)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홍대입구역부터 인근 공원까지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4km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이내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!</a:t>
            </a:r>
          </a:p>
          <a:p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	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자전거를 이용하여 공원까지 가기 용이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4)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주변 </a:t>
            </a:r>
            <a:r>
              <a:rPr lang="ko-KR" altLang="en-US" sz="20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따릉이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대여소 다수 포진 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C9C407-C7E7-49A2-8013-F83FBC35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7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r>
              <a:rPr lang="ko-KR" altLang="en-US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결과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9" y="1193698"/>
            <a:ext cx="5456726" cy="478947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8" name="타원 7"/>
          <p:cNvSpPr/>
          <p:nvPr/>
        </p:nvSpPr>
        <p:spPr>
          <a:xfrm rot="2634405">
            <a:off x="3809715" y="3070742"/>
            <a:ext cx="685428" cy="1915629"/>
          </a:xfrm>
          <a:prstGeom prst="ellipse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406487" y="3729079"/>
            <a:ext cx="6241364" cy="2419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최적입지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선정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군집 결과 가장 버스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지하철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따릉이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사용자가 많은 지역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지하철을 통한 유동인구가 가장 많은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홍대입구역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합정역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사이에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‘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양화로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’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선택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주위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공원과 근접성이 높아 자전거 사용 용이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2">
            <a:extLst>
              <a:ext uri="{FF2B5EF4-FFF2-40B4-BE49-F238E27FC236}">
                <a16:creationId xmlns="" xmlns:a16="http://schemas.microsoft.com/office/drawing/2014/main" id="{A8BD71FC-D247-41EC-8BBE-09207FA23307}"/>
              </a:ext>
            </a:extLst>
          </p:cNvPr>
          <p:cNvSpPr/>
          <p:nvPr/>
        </p:nvSpPr>
        <p:spPr>
          <a:xfrm>
            <a:off x="6771551" y="2168666"/>
            <a:ext cx="975562" cy="697072"/>
          </a:xfrm>
          <a:prstGeom prst="rightArrow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D3D3D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B9FCF73B-3665-42AB-B152-D4F04451ECB4}"/>
              </a:ext>
            </a:extLst>
          </p:cNvPr>
          <p:cNvGrpSpPr/>
          <p:nvPr/>
        </p:nvGrpSpPr>
        <p:grpSpPr>
          <a:xfrm>
            <a:off x="8469849" y="1196300"/>
            <a:ext cx="3046120" cy="2408188"/>
            <a:chOff x="7750658" y="770809"/>
            <a:chExt cx="3046120" cy="240818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46365" t="41960" r="15074" b="20095"/>
            <a:stretch/>
          </p:blipFill>
          <p:spPr>
            <a:xfrm>
              <a:off x="7750658" y="770809"/>
              <a:ext cx="3046120" cy="2408188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EA822358-4C40-492E-9DD2-CD5DBF8E0DFF}"/>
                </a:ext>
              </a:extLst>
            </p:cNvPr>
            <p:cNvSpPr/>
            <p:nvPr/>
          </p:nvSpPr>
          <p:spPr>
            <a:xfrm rot="19001823">
              <a:off x="8425757" y="1631174"/>
              <a:ext cx="1674502" cy="588271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="" xmlns:a16="http://schemas.microsoft.com/office/drawing/2014/main" id="{5D8BD89D-D20A-4B55-9A84-20E7E03B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9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5" y="0"/>
            <a:ext cx="12213155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21155" y="-88844"/>
            <a:ext cx="12192000" cy="6842223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E915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3789" y="2065179"/>
            <a:ext cx="608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현장 답사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3E2DABF-ED20-4621-BFBB-05273DC6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" y="5126564"/>
            <a:ext cx="12192000" cy="17261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2D22219-22C8-4956-A274-D4A4DE47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56" y="4419071"/>
            <a:ext cx="491117" cy="1081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9A9154E-6870-4DEC-B147-75E498E91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59" y="4971368"/>
            <a:ext cx="600209" cy="5230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F3FC1640-463A-43E8-B868-435DAED06F9D}"/>
              </a:ext>
            </a:extLst>
          </p:cNvPr>
          <p:cNvGrpSpPr/>
          <p:nvPr/>
        </p:nvGrpSpPr>
        <p:grpSpPr>
          <a:xfrm>
            <a:off x="1634901" y="739962"/>
            <a:ext cx="521393" cy="461145"/>
            <a:chOff x="1634901" y="739962"/>
            <a:chExt cx="521393" cy="461145"/>
          </a:xfrm>
        </p:grpSpPr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F38F1692-1F1E-4E85-8F6D-E46A956D805D}"/>
                </a:ext>
              </a:extLst>
            </p:cNvPr>
            <p:cNvSpPr/>
            <p:nvPr/>
          </p:nvSpPr>
          <p:spPr>
            <a:xfrm>
              <a:off x="1693216" y="868287"/>
              <a:ext cx="332820" cy="3328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46C56068-A992-4749-868D-8BF188DBD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4901" y="771094"/>
              <a:ext cx="87936" cy="85650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9B4236DC-3739-43D3-9858-CB85A8A44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7216" y="749297"/>
              <a:ext cx="78820" cy="9835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A2E03F2A-CB9B-48F8-85F2-EC4F998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2086996" y="1081043"/>
              <a:ext cx="67821" cy="40912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FFA1F607-6B91-4EE8-A982-D79C3FF84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6676" y="902692"/>
              <a:ext cx="89618" cy="2683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B83B4A75-ECC3-4AF1-B12E-40486CF11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273" y="739962"/>
              <a:ext cx="0" cy="78527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E7B1486-4556-44C6-93CC-1EE863FA8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30" y="831219"/>
            <a:ext cx="1985096" cy="90478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AC5C7581-23FD-4F26-A692-954A04631030}"/>
              </a:ext>
            </a:extLst>
          </p:cNvPr>
          <p:cNvSpPr/>
          <p:nvPr/>
        </p:nvSpPr>
        <p:spPr>
          <a:xfrm>
            <a:off x="498585" y="5295577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ABA27C07-5256-47B5-94EF-9095094692DC}"/>
              </a:ext>
            </a:extLst>
          </p:cNvPr>
          <p:cNvSpPr/>
          <p:nvPr/>
        </p:nvSpPr>
        <p:spPr>
          <a:xfrm>
            <a:off x="11160895" y="5327826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58">
            <a:extLst>
              <a:ext uri="{FF2B5EF4-FFF2-40B4-BE49-F238E27FC236}">
                <a16:creationId xmlns="" xmlns:a16="http://schemas.microsoft.com/office/drawing/2014/main" id="{98FD695D-E3C2-4005-AB89-E7C8F50E70C2}"/>
              </a:ext>
            </a:extLst>
          </p:cNvPr>
          <p:cNvSpPr/>
          <p:nvPr/>
        </p:nvSpPr>
        <p:spPr>
          <a:xfrm>
            <a:off x="4789553" y="5939705"/>
            <a:ext cx="1760480" cy="184891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59">
            <a:extLst>
              <a:ext uri="{FF2B5EF4-FFF2-40B4-BE49-F238E27FC236}">
                <a16:creationId xmlns="" xmlns:a16="http://schemas.microsoft.com/office/drawing/2014/main" id="{6A4E4F41-060E-4497-9FE3-B8197E4C5369}"/>
              </a:ext>
            </a:extLst>
          </p:cNvPr>
          <p:cNvSpPr/>
          <p:nvPr/>
        </p:nvSpPr>
        <p:spPr>
          <a:xfrm>
            <a:off x="5740696" y="6081606"/>
            <a:ext cx="1449671" cy="222614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114">
            <a:extLst>
              <a:ext uri="{FF2B5EF4-FFF2-40B4-BE49-F238E27FC236}">
                <a16:creationId xmlns="" xmlns:a16="http://schemas.microsoft.com/office/drawing/2014/main" id="{9E42CA1E-C0E1-412F-90A3-4A7629AF887A}"/>
              </a:ext>
            </a:extLst>
          </p:cNvPr>
          <p:cNvSpPr/>
          <p:nvPr/>
        </p:nvSpPr>
        <p:spPr>
          <a:xfrm>
            <a:off x="483074" y="6013416"/>
            <a:ext cx="640334" cy="76164"/>
          </a:xfrm>
          <a:prstGeom prst="roundRect">
            <a:avLst>
              <a:gd name="adj" fmla="val 50000"/>
            </a:avLst>
          </a:prstGeom>
          <a:solidFill>
            <a:srgbClr val="AAB6A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94EDCF8-D730-4BB3-9179-728AD077D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51" y="3884673"/>
            <a:ext cx="812039" cy="1497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147D968-0B9D-491D-A606-E9092E2EA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2016" y="3988605"/>
            <a:ext cx="822877" cy="14927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925133" y="2272420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488463" y="2269719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="" xmlns:a16="http://schemas.microsoft.com/office/drawing/2014/main" id="{4DADF580-D900-4AA9-A8FB-7CE3D1C7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3464" y="2118372"/>
            <a:ext cx="4212649" cy="2975469"/>
          </a:xfrm>
          <a:prstGeom prst="rect">
            <a:avLst/>
          </a:prstGeom>
          <a:ln w="19050">
            <a:solidFill>
              <a:srgbClr val="8E9159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504959" y="2080994"/>
            <a:ext cx="45368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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다른 대중교통 이동 수단에 대해서는 중앙차선 및 </a:t>
            </a:r>
            <a:r>
              <a:rPr lang="ko-KR" altLang="en-US" sz="2400" dirty="0" err="1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차열성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보도블럭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 처리가 잘 되어 있으나 자전거 우선 보호 차선은 무분별한 차의 이동으로 사실상 자전거가 보호받기에는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위험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해 보임</a:t>
            </a:r>
            <a:r>
              <a:rPr lang="en-US" altLang="ko-KR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3-4. </a:t>
            </a:r>
            <a:r>
              <a:rPr lang="ko-KR" altLang="en-US" sz="40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합정역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현장 답사</a:t>
            </a:r>
          </a:p>
        </p:txBody>
      </p:sp>
      <p:sp>
        <p:nvSpPr>
          <p:cNvPr id="9" name="직각 삼각형 8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2AD97A0-3D78-48BC-A707-E3E8478FD88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5" r="11160"/>
          <a:stretch/>
        </p:blipFill>
        <p:spPr>
          <a:xfrm>
            <a:off x="849313" y="1499782"/>
            <a:ext cx="2975469" cy="4212649"/>
          </a:xfrm>
          <a:prstGeom prst="rect">
            <a:avLst/>
          </a:prstGeom>
          <a:ln w="19050">
            <a:solidFill>
              <a:srgbClr val="8E9159"/>
            </a:solidFill>
          </a:ln>
        </p:spPr>
      </p:pic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CC3BA5D2-EF7D-459C-B287-807F856C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92135" y="501887"/>
            <a:ext cx="5490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도로</a:t>
            </a:r>
            <a:r>
              <a:rPr lang="en-US" altLang="ko-KR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보도</a:t>
            </a:r>
            <a:r>
              <a:rPr lang="en-US" altLang="ko-KR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자전거 도로 중 </a:t>
            </a:r>
            <a:r>
              <a:rPr lang="ko-KR" altLang="en-US" sz="2000" dirty="0" err="1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sz="2000" dirty="0" smtClean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포장 시공에 적합한 곳 선정하기 위함 </a:t>
            </a:r>
            <a:endParaRPr lang="ko-KR" altLang="en-US" sz="20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2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656" y="366474"/>
            <a:ext cx="5239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3-5. </a:t>
            </a:r>
            <a:r>
              <a:rPr lang="ko-KR" altLang="en-US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추가 고려사항 </a:t>
            </a:r>
            <a:r>
              <a:rPr lang="en-US" altLang="ko-KR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건물데이터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5653" y="1088641"/>
            <a:ext cx="522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선정된 지역의 특징에 대해 추가 고려사항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주변 건물의 대한 그림자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각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건물의 그림자 길이 계산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44760" y="1589370"/>
            <a:ext cx="5822528" cy="1948126"/>
          </a:xfrm>
          <a:prstGeom prst="roundRect">
            <a:avLst/>
          </a:prstGeom>
          <a:solidFill>
            <a:srgbClr val="A9D18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92365" y="1549476"/>
                <a:ext cx="5822527" cy="1948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그림자 넓이 계산식</a:t>
                </a:r>
                <a:endParaRPr lang="en-US" altLang="ko-KR" sz="2400" dirty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algn="ctr"/>
                <a:endParaRPr lang="en-US" altLang="ko-KR" sz="400" dirty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S’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2</m:t>
                        </m:r>
                      </m:den>
                    </m:f>
                    <m:r>
                      <a:rPr lang="en-US" altLang="ko-KR" sz="2400" i="1" smtClean="0">
                        <a:solidFill>
                          <a:srgbClr val="4D3D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l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4D3D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h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rgbClr val="4D3D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S’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2</m:t>
                        </m:r>
                      </m:den>
                    </m:f>
                    <m:r>
                      <a:rPr lang="en-US" altLang="ko-KR" sz="2400" i="1" smtClean="0">
                        <a:solidFill>
                          <a:srgbClr val="4D3D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ko-KR" sz="2400" i="1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cos</m:t>
                        </m:r>
                      </m:fName>
                      <m:e>
                        <m:r>
                          <a:rPr lang="ko-KR" altLang="en-US" sz="2400" i="1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ko-KR" sz="2400" dirty="0">
                    <a:solidFill>
                      <a:srgbClr val="4D3D3D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4D3D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S’</a:t>
                </a:r>
              </a:p>
              <a:p>
                <a:pPr algn="ctr"/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= S</a:t>
                </a:r>
                <a:r>
                  <a:rPr lang="en-US" altLang="ko-KR" sz="2400" dirty="0">
                    <a:solidFill>
                      <a:srgbClr val="4D3D3D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4D3D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i="1" smtClean="0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i="0" smtClean="0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cos</m:t>
                        </m:r>
                      </m:fName>
                      <m:e>
                        <m:r>
                          <a:rPr lang="ko-KR" altLang="en-US" sz="2400" i="1" smtClean="0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𝜃</m:t>
                        </m:r>
                      </m:e>
                    </m:func>
                  </m:oMath>
                </a14:m>
                <a:endParaRPr lang="en-US" altLang="ko-KR" sz="1500" dirty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algn="ctr"/>
                <a:endParaRPr lang="en-US" altLang="ko-KR" sz="1500" dirty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algn="ctr"/>
                <a:r>
                  <a:rPr lang="en-US" altLang="ko-KR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L : </a:t>
                </a:r>
                <a:r>
                  <a:rPr lang="ko-KR" altLang="en-US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밑면의 길이</a:t>
                </a:r>
                <a:r>
                  <a:rPr lang="en-US" altLang="ko-KR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, H : </a:t>
                </a:r>
                <a:r>
                  <a:rPr lang="ko-KR" altLang="en-US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높이</a:t>
                </a:r>
                <a:r>
                  <a:rPr lang="en-US" altLang="ko-KR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rgbClr val="696B41"/>
                        </a:solidFill>
                        <a:latin typeface="Cambria Math" panose="02040503050406030204" pitchFamily="18" charset="0"/>
                        <a:ea typeface="스웨거 TTF" panose="020B0600000101010101" pitchFamily="50" charset="-127"/>
                      </a:rPr>
                      <m:t>𝜃</m:t>
                    </m:r>
                  </m:oMath>
                </a14:m>
                <a:r>
                  <a:rPr lang="en-US" altLang="ko-KR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: </a:t>
                </a:r>
                <a:r>
                  <a:rPr lang="ko-KR" altLang="en-US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밑면과 빛이 이루는 각도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365" y="1549476"/>
                <a:ext cx="5822527" cy="1948126"/>
              </a:xfrm>
              <a:prstGeom prst="rect">
                <a:avLst/>
              </a:prstGeom>
              <a:blipFill rotWithShape="0">
                <a:blip r:embed="rId3"/>
                <a:stretch>
                  <a:fillRect t="-313" b="-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모서리가 둥근 직사각형 32"/>
          <p:cNvSpPr/>
          <p:nvPr/>
        </p:nvSpPr>
        <p:spPr>
          <a:xfrm>
            <a:off x="5944760" y="3806995"/>
            <a:ext cx="5822528" cy="1948126"/>
          </a:xfrm>
          <a:prstGeom prst="roundRect">
            <a:avLst/>
          </a:prstGeom>
          <a:solidFill>
            <a:srgbClr val="A9D18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943217" y="3822315"/>
                <a:ext cx="5822527" cy="1948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그림자의 길이 </a:t>
                </a:r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= </a:t>
                </a:r>
                <a:r>
                  <a:rPr lang="ko-KR" altLang="en-US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건물의 높이</a:t>
                </a:r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x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i="1" smtClean="0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i="0" smtClean="0">
                            <a:solidFill>
                              <a:srgbClr val="4D3D3D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rgbClr val="4D3D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b="0" i="1" smtClean="0">
                                <a:solidFill>
                                  <a:srgbClr val="4D3D3D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 </a:t>
                </a:r>
                <a:endParaRPr lang="en-US" altLang="ko-KR" sz="2400" dirty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그림자의 넓이 </a:t>
                </a:r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= </a:t>
                </a:r>
                <a:r>
                  <a:rPr lang="ko-KR" altLang="en-US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건물 한 면의 길이</a:t>
                </a:r>
                <a:r>
                  <a:rPr lang="en-US" altLang="ko-KR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 x </a:t>
                </a:r>
                <a:r>
                  <a:rPr lang="ko-KR" altLang="en-US" sz="2400" dirty="0">
                    <a:solidFill>
                      <a:srgbClr val="4D3D3D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그림자의 길이</a:t>
                </a:r>
                <a:endParaRPr lang="en-US" altLang="ko-KR" sz="2400" dirty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algn="ctr"/>
                <a:endParaRPr lang="en-US" altLang="ko-KR" sz="1200" dirty="0">
                  <a:solidFill>
                    <a:srgbClr val="4D3D3D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marL="0" lvl="1" algn="ctr"/>
                <a14:m>
                  <m:oMath xmlns:m="http://schemas.openxmlformats.org/officeDocument/2006/math">
                    <m:r>
                      <a:rPr lang="ko-KR" altLang="en-US" sz="1500" i="1" smtClean="0">
                        <a:solidFill>
                          <a:srgbClr val="696B4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=56.9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rgbClr val="696B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, </a:t>
                </a:r>
                <a:r>
                  <a:rPr lang="ko-KR" altLang="en-US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소서 </a:t>
                </a:r>
                <a:r>
                  <a:rPr lang="en-US" altLang="ko-KR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14</a:t>
                </a:r>
                <a:r>
                  <a:rPr lang="ko-KR" altLang="en-US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시 기준 태양의 고도</a:t>
                </a:r>
                <a:endParaRPr lang="en-US" altLang="ko-KR" sz="1500" dirty="0">
                  <a:solidFill>
                    <a:srgbClr val="696B4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  <a:p>
                <a:pPr marL="0" lvl="1" algn="ctr"/>
                <a:r>
                  <a:rPr lang="ko-KR" altLang="en-US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건물 한 면의 길이</a:t>
                </a:r>
                <a:r>
                  <a:rPr lang="en-US" altLang="ko-KR" sz="15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>
                        <a:solidFill>
                          <a:srgbClr val="696B41"/>
                        </a:solidFill>
                        <a:latin typeface="Cambria Math" panose="02040503050406030204" pitchFamily="18" charset="0"/>
                      </a:rPr>
                      <m:t>abs</m:t>
                    </m:r>
                    <m:r>
                      <a:rPr lang="en-US" altLang="ko-KR" sz="1500">
                        <a:solidFill>
                          <a:srgbClr val="696B4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ko-KR" altLang="en-US" sz="1500" i="1">
                            <a:solidFill>
                              <a:srgbClr val="696B4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ko-KR" altLang="en-US" sz="1500" dirty="0">
                            <a:solidFill>
                              <a:srgbClr val="696B41"/>
                            </a:solidFill>
                            <a:latin typeface="스웨거 TTF" panose="020B0600000101010101" pitchFamily="50" charset="-127"/>
                            <a:ea typeface="스웨거 TTF" panose="020B0600000101010101" pitchFamily="50" charset="-127"/>
                          </a:rPr>
                          <m:t>건물 </m:t>
                        </m:r>
                        <m:r>
                          <a:rPr lang="ko-KR" altLang="en-US" sz="1500" i="1" dirty="0">
                            <a:solidFill>
                              <a:srgbClr val="696B41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단층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solidFill>
                              <a:srgbClr val="696B41"/>
                            </a:solidFill>
                            <a:latin typeface="Cambria Math" panose="02040503050406030204" pitchFamily="18" charset="0"/>
                            <a:ea typeface="스웨거 TTF" panose="020B0600000101010101" pitchFamily="50" charset="-12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500" dirty="0">
                            <a:solidFill>
                              <a:srgbClr val="696B41"/>
                            </a:solidFill>
                            <a:latin typeface="스웨거 TTF" panose="020B0600000101010101" pitchFamily="50" charset="-127"/>
                            <a:ea typeface="스웨거 TTF" panose="020B0600000101010101" pitchFamily="50" charset="-127"/>
                          </a:rPr>
                          <m:t>면적 </m:t>
                        </m:r>
                      </m:e>
                    </m:rad>
                    <m:r>
                      <a:rPr lang="en-US" altLang="ko-KR" sz="1500" i="1">
                        <a:solidFill>
                          <a:srgbClr val="696B4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500" dirty="0">
                  <a:solidFill>
                    <a:srgbClr val="696B4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17" y="3822315"/>
                <a:ext cx="5822527" cy="19481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890995" y="1804108"/>
            <a:ext cx="516032" cy="507892"/>
            <a:chOff x="662812" y="1472604"/>
            <a:chExt cx="604055" cy="594527"/>
          </a:xfrm>
          <a:solidFill>
            <a:srgbClr val="E2AC7A"/>
          </a:solidFill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F3FC1640-463A-43E8-B868-435DAED06F9D}"/>
                </a:ext>
              </a:extLst>
            </p:cNvPr>
            <p:cNvGrpSpPr/>
            <p:nvPr/>
          </p:nvGrpSpPr>
          <p:grpSpPr>
            <a:xfrm>
              <a:off x="745474" y="1472604"/>
              <a:ext cx="521393" cy="469646"/>
              <a:chOff x="1634901" y="739962"/>
              <a:chExt cx="521393" cy="469646"/>
            </a:xfrm>
            <a:grpFill/>
          </p:grpSpPr>
          <p:sp>
            <p:nvSpPr>
              <p:cNvPr id="44" name="타원 43">
                <a:extLst>
                  <a:ext uri="{FF2B5EF4-FFF2-40B4-BE49-F238E27FC236}">
                    <a16:creationId xmlns="" xmlns:a16="http://schemas.microsoft.com/office/drawing/2014/main" id="{F38F1692-1F1E-4E85-8F6D-E46A956D805D}"/>
                  </a:ext>
                </a:extLst>
              </p:cNvPr>
              <p:cNvSpPr/>
              <p:nvPr/>
            </p:nvSpPr>
            <p:spPr>
              <a:xfrm rot="18853799">
                <a:off x="1693233" y="876788"/>
                <a:ext cx="332820" cy="332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="" xmlns:a16="http://schemas.microsoft.com/office/drawing/2014/main" id="{46C56068-A992-4749-868D-8BF188DBDA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34901" y="771094"/>
                <a:ext cx="87936" cy="85650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9B4236DC-3739-43D3-9858-CB85A8A44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7216" y="749297"/>
                <a:ext cx="78820" cy="98354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A2E03F2A-CB9B-48F8-85F2-EC4F9986D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6996" y="1081043"/>
                <a:ext cx="67821" cy="40912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FFA1F607-6B91-4EE8-A982-D79C3FF84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6676" y="902692"/>
                <a:ext cx="89618" cy="26834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="" xmlns:a16="http://schemas.microsoft.com/office/drawing/2014/main" id="{B83B4A75-ECC3-4AF1-B12E-40486CF11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3273" y="739962"/>
                <a:ext cx="0" cy="78527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 rot="10800000">
              <a:off x="662812" y="1685138"/>
              <a:ext cx="521393" cy="381993"/>
              <a:chOff x="1317535" y="1783051"/>
              <a:chExt cx="521393" cy="381993"/>
            </a:xfrm>
            <a:grpFill/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46C56068-A992-4749-868D-8BF188DBDA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17535" y="1814183"/>
                <a:ext cx="87936" cy="85650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9B4236DC-3739-43D3-9858-CB85A8A44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9850" y="1792386"/>
                <a:ext cx="78820" cy="98354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A2E03F2A-CB9B-48F8-85F2-EC4F9986D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9630" y="2124132"/>
                <a:ext cx="67821" cy="40912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FFA1F607-6B91-4EE8-A982-D79C3FF84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9310" y="1945781"/>
                <a:ext cx="89618" cy="26834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="" xmlns:a16="http://schemas.microsoft.com/office/drawing/2014/main" id="{B83B4A75-ECC3-4AF1-B12E-40486CF11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15907" y="1783051"/>
                <a:ext cx="0" cy="78527"/>
              </a:xfrm>
              <a:prstGeom prst="line">
                <a:avLst/>
              </a:prstGeom>
              <a:grpFill/>
              <a:ln w="28575">
                <a:solidFill>
                  <a:srgbClr val="EECE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순서도: 데이터 49"/>
          <p:cNvSpPr/>
          <p:nvPr/>
        </p:nvSpPr>
        <p:spPr>
          <a:xfrm>
            <a:off x="828252" y="3281490"/>
            <a:ext cx="4416733" cy="1721091"/>
          </a:xfrm>
          <a:prstGeom prst="flowChartInputOutp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 rot="4024002">
            <a:off x="2426947" y="3132429"/>
            <a:ext cx="1337225" cy="1389504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4285571" y="3598667"/>
            <a:ext cx="279731" cy="208328"/>
          </a:xfrm>
          <a:prstGeom prst="straightConnector1">
            <a:avLst/>
          </a:prstGeom>
          <a:ln>
            <a:solidFill>
              <a:srgbClr val="E2AC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원호 52"/>
          <p:cNvSpPr/>
          <p:nvPr/>
        </p:nvSpPr>
        <p:spPr>
          <a:xfrm rot="14393484">
            <a:off x="4375854" y="3686534"/>
            <a:ext cx="143654" cy="146945"/>
          </a:xfrm>
          <a:prstGeom prst="arc">
            <a:avLst/>
          </a:prstGeom>
          <a:ln w="19050">
            <a:solidFill>
              <a:srgbClr val="E2AC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2AC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2072" y="3537498"/>
                <a:ext cx="26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rgbClr val="E2AC7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>
                  <a:solidFill>
                    <a:srgbClr val="E2AC7A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072" y="3537498"/>
                <a:ext cx="260041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/>
          <p:cNvCxnSpPr/>
          <p:nvPr/>
        </p:nvCxnSpPr>
        <p:spPr>
          <a:xfrm>
            <a:off x="4077677" y="3906830"/>
            <a:ext cx="279731" cy="208328"/>
          </a:xfrm>
          <a:prstGeom prst="straightConnector1">
            <a:avLst/>
          </a:prstGeom>
          <a:ln>
            <a:solidFill>
              <a:srgbClr val="E2AC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3869510" y="4171998"/>
            <a:ext cx="279731" cy="208328"/>
          </a:xfrm>
          <a:prstGeom prst="straightConnector1">
            <a:avLst/>
          </a:prstGeom>
          <a:ln>
            <a:solidFill>
              <a:srgbClr val="E2AC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875" b="76771" l="21250" r="84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82" t="17130" r="15554" b="23179"/>
          <a:stretch/>
        </p:blipFill>
        <p:spPr>
          <a:xfrm>
            <a:off x="2173331" y="2260508"/>
            <a:ext cx="1723348" cy="161071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DC56F59-EFE3-4364-A8F0-08CDEC4F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37494" y="4240298"/>
            <a:ext cx="534527" cy="175024"/>
          </a:xfrm>
          <a:prstGeom prst="ellipse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0147D968-0B9D-491D-A606-E9092E2EA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405" y="2733370"/>
            <a:ext cx="898206" cy="16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45720" y="-68178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335" r="31608" b="9631"/>
          <a:stretch/>
        </p:blipFill>
        <p:spPr>
          <a:xfrm>
            <a:off x="862588" y="1951032"/>
            <a:ext cx="4700205" cy="2955936"/>
          </a:xfrm>
          <a:prstGeom prst="rect">
            <a:avLst/>
          </a:prstGeom>
          <a:ln w="19050">
            <a:solidFill>
              <a:srgbClr val="4D3D3D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3-5.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건물데이터</a:t>
            </a:r>
          </a:p>
        </p:txBody>
      </p:sp>
      <p:sp>
        <p:nvSpPr>
          <p:cNvPr id="7" name="직각 삼각형 6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1655" y="1046373"/>
            <a:ext cx="10305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양화로 부근의 건물 높이가 낮은 것을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GIS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좌표계를 통해 지도상에서 확인 후 건물의 높이 데이터 격자화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564CF38-6A9D-4505-BC3A-C37CA00B079F}"/>
              </a:ext>
            </a:extLst>
          </p:cNvPr>
          <p:cNvGrpSpPr/>
          <p:nvPr/>
        </p:nvGrpSpPr>
        <p:grpSpPr>
          <a:xfrm>
            <a:off x="7628199" y="1812842"/>
            <a:ext cx="3830797" cy="3064258"/>
            <a:chOff x="7153966" y="1765573"/>
            <a:chExt cx="4119661" cy="3960001"/>
          </a:xfrm>
        </p:grpSpPr>
        <p:pic>
          <p:nvPicPr>
            <p:cNvPr id="13" name="그림 12"/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29" t="32766" r="36003" b="28101"/>
            <a:stretch/>
          </p:blipFill>
          <p:spPr>
            <a:xfrm>
              <a:off x="7160405" y="1765574"/>
              <a:ext cx="3960000" cy="3960000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="" xmlns:a16="http://schemas.microsoft.com/office/drawing/2014/main" id="{1779B062-D763-4C8C-B059-414D6FCFD52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3966" y="1765573"/>
              <a:ext cx="3960001" cy="3960000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A08FB5AA-F04A-4175-81C6-6AC8523212F2}"/>
                </a:ext>
              </a:extLst>
            </p:cNvPr>
            <p:cNvGrpSpPr/>
            <p:nvPr/>
          </p:nvGrpSpPr>
          <p:grpSpPr>
            <a:xfrm>
              <a:off x="8909153" y="2643712"/>
              <a:ext cx="2364474" cy="2998525"/>
              <a:chOff x="8909153" y="2643712"/>
              <a:chExt cx="2364474" cy="2998525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9313055" y="3178172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9433142" y="3435347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430156" y="3097658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9313055" y="2987142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9445992" y="2951047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9641663" y="3581338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9843694" y="3435347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9593369" y="3061563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9589447" y="2914952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9779780" y="3295345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9702867" y="2829091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9968288" y="3178172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9561440" y="3509148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9617855" y="3482972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9545665" y="3659737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9313055" y="3808248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9394474" y="4040809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9133967" y="3665107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8909153" y="3160071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237157" y="3277180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9818632" y="2909938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0120688" y="3330572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10273088" y="3482972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9791658" y="3520403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553352" y="3332496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9170367" y="3160071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9465455" y="2643712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9617855" y="2796112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9679598" y="3029239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9142758" y="2790138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9229991" y="3092028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9873959" y="3246588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10136975" y="3065334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9643429" y="3329779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9795829" y="3482179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9746425" y="3213152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9485268" y="3367966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9417433" y="3150525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9770432" y="2979939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9135147" y="3285342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9304950" y="3538705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/>
              <p:cNvCxnSpPr/>
              <p:nvPr/>
            </p:nvCxnSpPr>
            <p:spPr>
              <a:xfrm>
                <a:off x="10735531" y="5347278"/>
                <a:ext cx="175526" cy="0"/>
              </a:xfrm>
              <a:prstGeom prst="line">
                <a:avLst/>
              </a:prstGeom>
              <a:ln w="15875">
                <a:solidFill>
                  <a:srgbClr val="696B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10735531" y="4959554"/>
                <a:ext cx="175526" cy="0"/>
              </a:xfrm>
              <a:prstGeom prst="line">
                <a:avLst/>
              </a:prstGeom>
              <a:ln w="15875">
                <a:solidFill>
                  <a:srgbClr val="696B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10735531" y="4571831"/>
                <a:ext cx="175526" cy="0"/>
              </a:xfrm>
              <a:prstGeom prst="line">
                <a:avLst/>
              </a:prstGeom>
              <a:ln w="15875">
                <a:solidFill>
                  <a:srgbClr val="696B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10850044" y="5231861"/>
                <a:ext cx="4235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50</a:t>
                </a:r>
                <a:endParaRPr lang="ko-KR" altLang="en-US" sz="900" dirty="0">
                  <a:solidFill>
                    <a:srgbClr val="696B4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0379063" y="4488086"/>
                <a:ext cx="434897" cy="1154151"/>
                <a:chOff x="5362454" y="2472182"/>
                <a:chExt cx="434897" cy="1154151"/>
              </a:xfrm>
            </p:grpSpPr>
            <p:sp>
              <p:nvSpPr>
                <p:cNvPr id="62" name="직사각형 61"/>
                <p:cNvSpPr/>
                <p:nvPr/>
              </p:nvSpPr>
              <p:spPr>
                <a:xfrm>
                  <a:off x="5362454" y="3240806"/>
                  <a:ext cx="434897" cy="385527"/>
                </a:xfrm>
                <a:prstGeom prst="rect">
                  <a:avLst/>
                </a:prstGeom>
                <a:solidFill>
                  <a:srgbClr val="EFD0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5362454" y="2858249"/>
                  <a:ext cx="434897" cy="385527"/>
                </a:xfrm>
                <a:prstGeom prst="rect">
                  <a:avLst/>
                </a:prstGeom>
                <a:solidFill>
                  <a:srgbClr val="E2AC7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5362454" y="2472182"/>
                  <a:ext cx="434897" cy="385527"/>
                </a:xfrm>
                <a:prstGeom prst="rect">
                  <a:avLst/>
                </a:prstGeom>
                <a:solidFill>
                  <a:srgbClr val="BD6F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0850044" y="4853564"/>
                <a:ext cx="4235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100</a:t>
                </a:r>
                <a:endParaRPr lang="ko-KR" altLang="en-US" sz="900" dirty="0">
                  <a:solidFill>
                    <a:srgbClr val="696B4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850043" y="4468679"/>
                <a:ext cx="4235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150</a:t>
                </a:r>
                <a:endParaRPr lang="ko-KR" altLang="en-US" sz="900" dirty="0">
                  <a:solidFill>
                    <a:srgbClr val="696B4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p:grpSp>
      </p:grpSp>
      <p:sp>
        <p:nvSpPr>
          <p:cNvPr id="11" name="슬라이드 번호 개체 틀 10">
            <a:extLst>
              <a:ext uri="{FF2B5EF4-FFF2-40B4-BE49-F238E27FC236}">
                <a16:creationId xmlns="" xmlns:a16="http://schemas.microsoft.com/office/drawing/2014/main" id="{BE9D38E3-B67A-459A-85D6-03C2EE78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6" name="오른쪽 화살표 12">
            <a:extLst>
              <a:ext uri="{FF2B5EF4-FFF2-40B4-BE49-F238E27FC236}">
                <a16:creationId xmlns="" xmlns:a16="http://schemas.microsoft.com/office/drawing/2014/main" id="{A8BD71FC-D247-41EC-8BBE-09207FA23307}"/>
              </a:ext>
            </a:extLst>
          </p:cNvPr>
          <p:cNvSpPr/>
          <p:nvPr/>
        </p:nvSpPr>
        <p:spPr>
          <a:xfrm>
            <a:off x="6184648" y="2982527"/>
            <a:ext cx="975562" cy="847046"/>
          </a:xfrm>
          <a:prstGeom prst="rightArrow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4D3D3D"/>
                </a:solidFill>
              </a:rPr>
              <a:t>ㅊㅊ</a:t>
            </a:r>
            <a:endParaRPr lang="ko-KR" altLang="en-US" dirty="0">
              <a:solidFill>
                <a:srgbClr val="4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55969" y="1053981"/>
            <a:ext cx="426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그림자 넓이 계산 후 격자형 지도에 적용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C195527-0881-4690-A49A-5F1369074688}"/>
              </a:ext>
            </a:extLst>
          </p:cNvPr>
          <p:cNvGrpSpPr/>
          <p:nvPr/>
        </p:nvGrpSpPr>
        <p:grpSpPr>
          <a:xfrm>
            <a:off x="1281081" y="1734828"/>
            <a:ext cx="4128043" cy="3879743"/>
            <a:chOff x="803078" y="1762787"/>
            <a:chExt cx="4128043" cy="3970378"/>
          </a:xfrm>
        </p:grpSpPr>
        <p:pic>
          <p:nvPicPr>
            <p:cNvPr id="8" name="그림 7"/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29" t="32766" r="36003" b="28101"/>
            <a:stretch/>
          </p:blipFill>
          <p:spPr>
            <a:xfrm>
              <a:off x="803078" y="1762787"/>
              <a:ext cx="3960000" cy="3960000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818240" y="1773165"/>
              <a:ext cx="4112881" cy="3960000"/>
              <a:chOff x="1053009" y="1794218"/>
              <a:chExt cx="4112881" cy="3960000"/>
            </a:xfrm>
          </p:grpSpPr>
          <p:pic>
            <p:nvPicPr>
              <p:cNvPr id="16" name="그림 15"/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9" y="1794218"/>
                <a:ext cx="3960001" cy="3960000"/>
              </a:xfrm>
              <a:prstGeom prst="rect">
                <a:avLst/>
              </a:prstGeom>
            </p:spPr>
          </p:pic>
          <p:sp>
            <p:nvSpPr>
              <p:cNvPr id="17" name="타원 16"/>
              <p:cNvSpPr/>
              <p:nvPr/>
            </p:nvSpPr>
            <p:spPr>
              <a:xfrm>
                <a:off x="3205318" y="3174275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3325405" y="3431450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3322419" y="3093761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3205318" y="2983245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3338255" y="2947150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533926" y="3577441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3735957" y="3431450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3485632" y="3057666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481710" y="2911055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3672043" y="3291448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595130" y="2825194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3860551" y="3174275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453703" y="3505251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3510118" y="3479075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437928" y="3655840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3205318" y="3804351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3286737" y="4036912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026230" y="3661210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2801416" y="3156174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129420" y="3273283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3710895" y="2906041"/>
                <a:ext cx="108000" cy="108000"/>
              </a:xfrm>
              <a:prstGeom prst="ellipse">
                <a:avLst/>
              </a:prstGeom>
              <a:solidFill>
                <a:srgbClr val="E2AC7A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4012951" y="3326675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165351" y="3479075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683921" y="3516506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445615" y="3328599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3062630" y="3156174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357718" y="2639815"/>
                <a:ext cx="108000" cy="108000"/>
              </a:xfrm>
              <a:prstGeom prst="ellipse">
                <a:avLst/>
              </a:prstGeom>
              <a:solidFill>
                <a:srgbClr val="BD6F29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3510118" y="2792215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3571861" y="3025342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3035021" y="2786241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3122254" y="3088131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766222" y="3242691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029238" y="3061437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535692" y="3325882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688092" y="3478282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3638688" y="3209255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377531" y="3364069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3309696" y="3146628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3662695" y="2976042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027410" y="3281445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197213" y="3534808"/>
                <a:ext cx="108000" cy="108000"/>
              </a:xfrm>
              <a:prstGeom prst="ellipse">
                <a:avLst/>
              </a:prstGeom>
              <a:solidFill>
                <a:srgbClr val="EFD0B4"/>
              </a:solidFill>
              <a:ln>
                <a:solidFill>
                  <a:srgbClr val="7B49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4627794" y="5343381"/>
                <a:ext cx="175526" cy="0"/>
              </a:xfrm>
              <a:prstGeom prst="line">
                <a:avLst/>
              </a:prstGeom>
              <a:ln w="15875">
                <a:solidFill>
                  <a:srgbClr val="696B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4627794" y="4955657"/>
                <a:ext cx="175526" cy="0"/>
              </a:xfrm>
              <a:prstGeom prst="line">
                <a:avLst/>
              </a:prstGeom>
              <a:ln w="15875">
                <a:solidFill>
                  <a:srgbClr val="696B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4627794" y="4567934"/>
                <a:ext cx="175526" cy="0"/>
              </a:xfrm>
              <a:prstGeom prst="line">
                <a:avLst/>
              </a:prstGeom>
              <a:ln w="15875">
                <a:solidFill>
                  <a:srgbClr val="696B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4742307" y="5227964"/>
                <a:ext cx="4235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50</a:t>
                </a:r>
                <a:endParaRPr lang="ko-KR" altLang="en-US" sz="900" dirty="0">
                  <a:solidFill>
                    <a:srgbClr val="696B4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grpSp>
            <p:nvGrpSpPr>
              <p:cNvPr id="62" name="그룹 61"/>
              <p:cNvGrpSpPr/>
              <p:nvPr/>
            </p:nvGrpSpPr>
            <p:grpSpPr>
              <a:xfrm>
                <a:off x="4271326" y="4484189"/>
                <a:ext cx="434897" cy="1154151"/>
                <a:chOff x="5362454" y="2472182"/>
                <a:chExt cx="434897" cy="1154151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5362454" y="3240806"/>
                  <a:ext cx="434897" cy="385527"/>
                </a:xfrm>
                <a:prstGeom prst="rect">
                  <a:avLst/>
                </a:prstGeom>
                <a:solidFill>
                  <a:srgbClr val="EFD0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5362454" y="2858249"/>
                  <a:ext cx="434897" cy="385527"/>
                </a:xfrm>
                <a:prstGeom prst="rect">
                  <a:avLst/>
                </a:prstGeom>
                <a:solidFill>
                  <a:srgbClr val="E2AC7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5362454" y="2472182"/>
                  <a:ext cx="434897" cy="385527"/>
                </a:xfrm>
                <a:prstGeom prst="rect">
                  <a:avLst/>
                </a:prstGeom>
                <a:solidFill>
                  <a:srgbClr val="BD6F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4742307" y="4849667"/>
                <a:ext cx="4235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100</a:t>
                </a:r>
                <a:endParaRPr lang="ko-KR" altLang="en-US" sz="900" dirty="0">
                  <a:solidFill>
                    <a:srgbClr val="696B4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742306" y="4464782"/>
                <a:ext cx="4235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696B4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150</a:t>
                </a:r>
                <a:endParaRPr lang="ko-KR" altLang="en-US" sz="900" dirty="0">
                  <a:solidFill>
                    <a:srgbClr val="696B4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p:grpSp>
      </p:grpSp>
      <p:sp>
        <p:nvSpPr>
          <p:cNvPr id="109" name="직사각형 108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3-5.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건물데이터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6A5A85B8-7C15-4426-8EE2-379E93077C0B}"/>
              </a:ext>
            </a:extLst>
          </p:cNvPr>
          <p:cNvGrpSpPr/>
          <p:nvPr/>
        </p:nvGrpSpPr>
        <p:grpSpPr>
          <a:xfrm>
            <a:off x="7064146" y="1700962"/>
            <a:ext cx="4120986" cy="4278721"/>
            <a:chOff x="7157214" y="1765574"/>
            <a:chExt cx="4120986" cy="4417920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29" t="32766" r="36003" b="28101"/>
            <a:stretch/>
          </p:blipFill>
          <p:spPr>
            <a:xfrm>
              <a:off x="7160405" y="1765574"/>
              <a:ext cx="3960000" cy="3960000"/>
            </a:xfrm>
            <a:prstGeom prst="rect">
              <a:avLst/>
            </a:prstGeom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214" y="1776794"/>
              <a:ext cx="3960001" cy="396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9549830" y="3473943"/>
              <a:ext cx="483859" cy="199301"/>
            </a:xfrm>
            <a:prstGeom prst="rect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9434729" y="3044648"/>
              <a:ext cx="108000" cy="108000"/>
            </a:xfrm>
            <a:prstGeom prst="ellipse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9317628" y="2934132"/>
              <a:ext cx="108000" cy="108000"/>
            </a:xfrm>
            <a:prstGeom prst="ellipse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9450565" y="2898037"/>
              <a:ext cx="108000" cy="108000"/>
            </a:xfrm>
            <a:prstGeom prst="ellipse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9784353" y="3242335"/>
              <a:ext cx="108000" cy="108000"/>
            </a:xfrm>
            <a:prstGeom prst="ellipse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9399047" y="3987799"/>
              <a:ext cx="108000" cy="108000"/>
            </a:xfrm>
            <a:prstGeom prst="ellipse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10125261" y="3277562"/>
              <a:ext cx="108000" cy="108000"/>
            </a:xfrm>
            <a:prstGeom prst="ellipse">
              <a:avLst/>
            </a:prstGeom>
            <a:solidFill>
              <a:srgbClr val="BD6F29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9557925" y="3279486"/>
              <a:ext cx="108000" cy="108000"/>
            </a:xfrm>
            <a:prstGeom prst="ellipse">
              <a:avLst/>
            </a:prstGeom>
            <a:solidFill>
              <a:srgbClr val="BD6F29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9174940" y="3107061"/>
              <a:ext cx="108000" cy="108000"/>
            </a:xfrm>
            <a:prstGeom prst="ellipse">
              <a:avLst/>
            </a:prstGeom>
            <a:solidFill>
              <a:srgbClr val="BD6F29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9470028" y="2590702"/>
              <a:ext cx="108000" cy="108000"/>
            </a:xfrm>
            <a:prstGeom prst="ellipse">
              <a:avLst/>
            </a:prstGeom>
            <a:solidFill>
              <a:srgbClr val="BD6F29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10141548" y="3012324"/>
              <a:ext cx="108000" cy="108000"/>
            </a:xfrm>
            <a:prstGeom prst="ellipse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9648002" y="3276769"/>
              <a:ext cx="108000" cy="108000"/>
            </a:xfrm>
            <a:prstGeom prst="ellipse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9750998" y="3160142"/>
              <a:ext cx="108000" cy="108000"/>
            </a:xfrm>
            <a:prstGeom prst="ellipse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9489841" y="3314956"/>
              <a:ext cx="108000" cy="108000"/>
            </a:xfrm>
            <a:prstGeom prst="ellipse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9422006" y="3097515"/>
              <a:ext cx="108000" cy="108000"/>
            </a:xfrm>
            <a:prstGeom prst="ellipse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9309523" y="3485695"/>
              <a:ext cx="108000" cy="108000"/>
            </a:xfrm>
            <a:prstGeom prst="ellipse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10740104" y="5294268"/>
              <a:ext cx="175526" cy="0"/>
            </a:xfrm>
            <a:prstGeom prst="line">
              <a:avLst/>
            </a:prstGeom>
            <a:ln w="15875">
              <a:solidFill>
                <a:srgbClr val="696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10740104" y="4906544"/>
              <a:ext cx="175526" cy="0"/>
            </a:xfrm>
            <a:prstGeom prst="line">
              <a:avLst/>
            </a:prstGeom>
            <a:ln w="15875">
              <a:solidFill>
                <a:srgbClr val="696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10740104" y="4518821"/>
              <a:ext cx="175526" cy="0"/>
            </a:xfrm>
            <a:prstGeom prst="line">
              <a:avLst/>
            </a:prstGeom>
            <a:ln w="15875">
              <a:solidFill>
                <a:srgbClr val="696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0854617" y="5178851"/>
              <a:ext cx="423583" cy="238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75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10383636" y="4435076"/>
              <a:ext cx="434897" cy="1154151"/>
              <a:chOff x="5362454" y="2472182"/>
              <a:chExt cx="434897" cy="1154151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5362454" y="3240806"/>
                <a:ext cx="434897" cy="385527"/>
              </a:xfrm>
              <a:prstGeom prst="rect">
                <a:avLst/>
              </a:prstGeom>
              <a:solidFill>
                <a:srgbClr val="EFD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362454" y="2858249"/>
                <a:ext cx="434897" cy="385527"/>
              </a:xfrm>
              <a:prstGeom prst="rect">
                <a:avLst/>
              </a:prstGeom>
              <a:solidFill>
                <a:srgbClr val="E2AC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5362454" y="2472182"/>
                <a:ext cx="434897" cy="385527"/>
              </a:xfrm>
              <a:prstGeom prst="rect">
                <a:avLst/>
              </a:prstGeom>
              <a:solidFill>
                <a:srgbClr val="BD6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10854617" y="4800554"/>
              <a:ext cx="423583" cy="238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150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854616" y="4415669"/>
              <a:ext cx="423583" cy="238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250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9046901" y="2639816"/>
              <a:ext cx="191743" cy="183278"/>
            </a:xfrm>
            <a:prstGeom prst="rect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9049731" y="3230050"/>
              <a:ext cx="196139" cy="192906"/>
            </a:xfrm>
            <a:prstGeom prst="rect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0137028" y="2929628"/>
              <a:ext cx="203405" cy="202575"/>
            </a:xfrm>
            <a:prstGeom prst="rect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9250361" y="3432831"/>
              <a:ext cx="183183" cy="180608"/>
            </a:xfrm>
            <a:prstGeom prst="rect">
              <a:avLst/>
            </a:prstGeom>
            <a:solidFill>
              <a:srgbClr val="EFD0B4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9446567" y="2543926"/>
              <a:ext cx="786694" cy="189161"/>
            </a:xfrm>
            <a:prstGeom prst="rect">
              <a:avLst/>
            </a:prstGeom>
            <a:solidFill>
              <a:srgbClr val="BD6F29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0233261" y="3436541"/>
              <a:ext cx="788800" cy="187965"/>
            </a:xfrm>
            <a:prstGeom prst="rect">
              <a:avLst/>
            </a:prstGeom>
            <a:solidFill>
              <a:srgbClr val="BD6F29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8949625" y="3042132"/>
              <a:ext cx="446596" cy="186143"/>
            </a:xfrm>
            <a:prstGeom prst="rect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145319" y="3043907"/>
              <a:ext cx="772388" cy="186787"/>
            </a:xfrm>
            <a:prstGeom prst="rect">
              <a:avLst/>
            </a:prstGeom>
            <a:solidFill>
              <a:srgbClr val="BD6F29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9549831" y="3681543"/>
              <a:ext cx="483858" cy="199301"/>
            </a:xfrm>
            <a:prstGeom prst="rect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9345575" y="3929524"/>
              <a:ext cx="446596" cy="199301"/>
            </a:xfrm>
            <a:prstGeom prst="rect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9052887" y="3732983"/>
              <a:ext cx="446596" cy="199301"/>
            </a:xfrm>
            <a:prstGeom prst="rect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9050066" y="3534808"/>
              <a:ext cx="446596" cy="199301"/>
            </a:xfrm>
            <a:prstGeom prst="rect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9450565" y="3241826"/>
              <a:ext cx="772388" cy="183360"/>
            </a:xfrm>
            <a:prstGeom prst="rect">
              <a:avLst/>
            </a:prstGeom>
            <a:solidFill>
              <a:srgbClr val="BD6F29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9238644" y="2836307"/>
              <a:ext cx="484168" cy="199301"/>
            </a:xfrm>
            <a:prstGeom prst="rect">
              <a:avLst/>
            </a:prstGeom>
            <a:solidFill>
              <a:srgbClr val="E2AC7A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0146321" y="3239967"/>
              <a:ext cx="772388" cy="187774"/>
            </a:xfrm>
            <a:prstGeom prst="rect">
              <a:avLst/>
            </a:prstGeom>
            <a:solidFill>
              <a:srgbClr val="BD6F29"/>
            </a:solidFill>
            <a:ln>
              <a:solidFill>
                <a:srgbClr val="7B4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15887666-B70A-49ED-AB63-323AC9EC20D4}"/>
                </a:ext>
              </a:extLst>
            </p:cNvPr>
            <p:cNvSpPr txBox="1"/>
            <p:nvPr/>
          </p:nvSpPr>
          <p:spPr>
            <a:xfrm>
              <a:off x="8266061" y="5802147"/>
              <a:ext cx="2086923" cy="38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&lt;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그림자 예상 지역 시각화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&gt;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0E5C146B-0416-4868-ACB6-8A0C944E5CA3}"/>
              </a:ext>
            </a:extLst>
          </p:cNvPr>
          <p:cNvSpPr txBox="1"/>
          <p:nvPr/>
        </p:nvSpPr>
        <p:spPr>
          <a:xfrm>
            <a:off x="2194037" y="5664825"/>
            <a:ext cx="185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실제 건물 높이 시각화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65BFDD9-DC19-4636-800F-3903DBEF1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13" name="오른쪽 화살표 12">
            <a:extLst>
              <a:ext uri="{FF2B5EF4-FFF2-40B4-BE49-F238E27FC236}">
                <a16:creationId xmlns="" xmlns:a16="http://schemas.microsoft.com/office/drawing/2014/main" id="{A8BD71FC-D247-41EC-8BBE-09207FA23307}"/>
              </a:ext>
            </a:extLst>
          </p:cNvPr>
          <p:cNvSpPr/>
          <p:nvPr/>
        </p:nvSpPr>
        <p:spPr>
          <a:xfrm>
            <a:off x="5846342" y="3237790"/>
            <a:ext cx="744802" cy="672699"/>
          </a:xfrm>
          <a:prstGeom prst="rightArrow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453" y="1478693"/>
            <a:ext cx="4920923" cy="4429839"/>
          </a:xfrm>
          <a:prstGeom prst="rect">
            <a:avLst/>
          </a:prstGeom>
          <a:ln w="19050">
            <a:solidFill>
              <a:srgbClr val="8E9159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3-5. </a:t>
            </a:r>
            <a:r>
              <a:rPr lang="ko-KR" altLang="en-US" sz="40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합정역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현장 </a:t>
            </a:r>
            <a:r>
              <a:rPr lang="ko-KR" altLang="en-US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비교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1F74A2-6FF7-457B-8FF3-B5D3BC919BB9}"/>
              </a:ext>
            </a:extLst>
          </p:cNvPr>
          <p:cNvSpPr txBox="1"/>
          <p:nvPr/>
        </p:nvSpPr>
        <p:spPr>
          <a:xfrm>
            <a:off x="5794626" y="2058544"/>
            <a:ext cx="60925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서울시에서 제공해준 건물 데이터를 활용해</a:t>
            </a:r>
            <a:endParaRPr lang="en-US" altLang="ko-KR" sz="24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그림자의 넓이를 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계산한 </a:t>
            </a:r>
            <a:r>
              <a:rPr lang="ko-KR" altLang="en-US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결과와</a:t>
            </a:r>
            <a:endParaRPr lang="en-US" altLang="ko-KR" sz="24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실제 그림자가 드리우는 곳의 위치가 일치함을 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확인함</a:t>
            </a:r>
            <a:r>
              <a:rPr lang="en-US" altLang="ko-KR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▶ </a:t>
            </a:r>
            <a:r>
              <a:rPr lang="ko-KR" altLang="en-US" sz="2400" dirty="0" err="1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사업 </a:t>
            </a:r>
            <a:r>
              <a:rPr lang="ko-KR" altLang="en-US" sz="2400" dirty="0" err="1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진행시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효과 체감에 마이너스 요인이 적을 것으로 판단</a:t>
            </a:r>
            <a:endParaRPr lang="en-US" altLang="ko-KR" sz="24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="" xmlns:a16="http://schemas.microsoft.com/office/drawing/2014/main" id="{75420D9D-57B1-47FE-9FE5-93E5FE50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6366" y="18103"/>
            <a:ext cx="12192000" cy="68579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3273797268"/>
              </p:ext>
            </p:extLst>
          </p:nvPr>
        </p:nvGraphicFramePr>
        <p:xfrm>
          <a:off x="411884" y="2027095"/>
          <a:ext cx="6238300" cy="4087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5316"/>
              </p:ext>
            </p:extLst>
          </p:nvPr>
        </p:nvGraphicFramePr>
        <p:xfrm>
          <a:off x="7204365" y="2673927"/>
          <a:ext cx="4391885" cy="266238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89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567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62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7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구분</a:t>
                      </a:r>
                      <a:endParaRPr lang="ko-KR" altLang="en-US" b="0" dirty="0">
                        <a:solidFill>
                          <a:srgbClr val="054B2F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전국 </a:t>
                      </a:r>
                      <a:r>
                        <a:rPr lang="en-US" altLang="ko-KR" b="0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(</a:t>
                      </a:r>
                      <a:r>
                        <a:rPr lang="ko-KR" altLang="en-US" b="0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명</a:t>
                      </a:r>
                      <a:r>
                        <a:rPr lang="en-US" altLang="ko-KR" b="0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rgbClr val="054B2F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서울시</a:t>
                      </a:r>
                      <a:r>
                        <a:rPr lang="en-US" altLang="ko-KR" b="0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(</a:t>
                      </a:r>
                      <a:r>
                        <a:rPr lang="ko-KR" altLang="en-US" b="0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명</a:t>
                      </a:r>
                      <a:r>
                        <a:rPr lang="en-US" altLang="ko-KR" b="0" dirty="0"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rgbClr val="054B2F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4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1,195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54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4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2014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560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41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4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2015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1,056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4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2016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2,125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170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4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2017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1,574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D3D3D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107</a:t>
                      </a:r>
                      <a:endParaRPr lang="ko-KR" altLang="en-US" dirty="0">
                        <a:solidFill>
                          <a:srgbClr val="4D3D3D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41630" y="2069637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 </a:t>
            </a:r>
            <a:r>
              <a:rPr lang="ko-KR" altLang="en-US" sz="28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온열질환자</a:t>
            </a:r>
            <a:r>
              <a:rPr lang="ko-KR" altLang="en-US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발생현황 </a:t>
            </a:r>
            <a:r>
              <a:rPr lang="en-US" altLang="ko-KR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  <a:endParaRPr lang="ko-KR" altLang="en-US" sz="28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06848" y="5416915"/>
            <a:ext cx="382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출처 </a:t>
            </a:r>
            <a:r>
              <a:rPr lang="en-US" altLang="ko-KR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 특별시 안전총괄본부</a:t>
            </a:r>
            <a:r>
              <a:rPr lang="en-US" altLang="ko-KR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폭염안전대책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655" y="366474"/>
            <a:ext cx="358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1.</a:t>
            </a:r>
            <a:r>
              <a:rPr lang="en-US" altLang="ko-KR" sz="4000" b="1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</a:t>
            </a:r>
            <a:r>
              <a:rPr lang="ko-KR" altLang="en-US" sz="4000" b="1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배경</a:t>
            </a:r>
          </a:p>
        </p:txBody>
      </p:sp>
      <p:sp>
        <p:nvSpPr>
          <p:cNvPr id="13" name="타원 12"/>
          <p:cNvSpPr/>
          <p:nvPr/>
        </p:nvSpPr>
        <p:spPr>
          <a:xfrm>
            <a:off x="606853" y="1041419"/>
            <a:ext cx="488616" cy="4886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73590" y="1041987"/>
            <a:ext cx="488047" cy="4880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2D22219-22C8-4956-A274-D4A4DE478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0801" y="5586192"/>
            <a:ext cx="491117" cy="10812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C1DD3354-0F46-45E5-BE1F-FF83670BBE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20000" contrast="-40000"/>
          </a:blip>
          <a:srcRect t="5057" r="1787"/>
          <a:stretch/>
        </p:blipFill>
        <p:spPr>
          <a:xfrm>
            <a:off x="9408252" y="0"/>
            <a:ext cx="2780794" cy="208901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41548" y="1041988"/>
            <a:ext cx="2634983" cy="488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rgbClr val="4A742E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폭염에 대한 대처가 필요하다</a:t>
            </a:r>
          </a:p>
        </p:txBody>
      </p:sp>
      <p:sp>
        <p:nvSpPr>
          <p:cNvPr id="19" name="직각 삼각형 18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228BDC6-480E-4A94-8A28-A8F929AA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5" y="0"/>
            <a:ext cx="12213155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21155" y="-88844"/>
            <a:ext cx="12192000" cy="6842223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E915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3789" y="2065179"/>
            <a:ext cx="608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3E2DABF-ED20-4621-BFBB-05273DC6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" y="5126564"/>
            <a:ext cx="12192000" cy="17261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2D22219-22C8-4956-A274-D4A4DE47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56" y="4419071"/>
            <a:ext cx="491117" cy="1081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9A9154E-6870-4DEC-B147-75E498E91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59" y="4971368"/>
            <a:ext cx="600209" cy="5230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F3FC1640-463A-43E8-B868-435DAED06F9D}"/>
              </a:ext>
            </a:extLst>
          </p:cNvPr>
          <p:cNvGrpSpPr/>
          <p:nvPr/>
        </p:nvGrpSpPr>
        <p:grpSpPr>
          <a:xfrm>
            <a:off x="1634901" y="739962"/>
            <a:ext cx="521393" cy="461145"/>
            <a:chOff x="1634901" y="739962"/>
            <a:chExt cx="521393" cy="461145"/>
          </a:xfrm>
        </p:grpSpPr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F38F1692-1F1E-4E85-8F6D-E46A956D805D}"/>
                </a:ext>
              </a:extLst>
            </p:cNvPr>
            <p:cNvSpPr/>
            <p:nvPr/>
          </p:nvSpPr>
          <p:spPr>
            <a:xfrm>
              <a:off x="1693216" y="868287"/>
              <a:ext cx="332820" cy="3328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46C56068-A992-4749-868D-8BF188DBD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4901" y="771094"/>
              <a:ext cx="87936" cy="85650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9B4236DC-3739-43D3-9858-CB85A8A44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7216" y="749297"/>
              <a:ext cx="78820" cy="9835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A2E03F2A-CB9B-48F8-85F2-EC4F998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2086996" y="1081043"/>
              <a:ext cx="67821" cy="40912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FFA1F607-6B91-4EE8-A982-D79C3FF84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6676" y="902692"/>
              <a:ext cx="89618" cy="2683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B83B4A75-ECC3-4AF1-B12E-40486CF11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273" y="739962"/>
              <a:ext cx="0" cy="78527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E7B1486-4556-44C6-93CC-1EE863FA8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30" y="831219"/>
            <a:ext cx="1985096" cy="90478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AC5C7581-23FD-4F26-A692-954A04631030}"/>
              </a:ext>
            </a:extLst>
          </p:cNvPr>
          <p:cNvSpPr/>
          <p:nvPr/>
        </p:nvSpPr>
        <p:spPr>
          <a:xfrm>
            <a:off x="498585" y="5295577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ABA27C07-5256-47B5-94EF-9095094692DC}"/>
              </a:ext>
            </a:extLst>
          </p:cNvPr>
          <p:cNvSpPr/>
          <p:nvPr/>
        </p:nvSpPr>
        <p:spPr>
          <a:xfrm>
            <a:off x="11160895" y="5327826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58">
            <a:extLst>
              <a:ext uri="{FF2B5EF4-FFF2-40B4-BE49-F238E27FC236}">
                <a16:creationId xmlns="" xmlns:a16="http://schemas.microsoft.com/office/drawing/2014/main" id="{98FD695D-E3C2-4005-AB89-E7C8F50E70C2}"/>
              </a:ext>
            </a:extLst>
          </p:cNvPr>
          <p:cNvSpPr/>
          <p:nvPr/>
        </p:nvSpPr>
        <p:spPr>
          <a:xfrm>
            <a:off x="4789553" y="5939705"/>
            <a:ext cx="1760480" cy="184891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59">
            <a:extLst>
              <a:ext uri="{FF2B5EF4-FFF2-40B4-BE49-F238E27FC236}">
                <a16:creationId xmlns="" xmlns:a16="http://schemas.microsoft.com/office/drawing/2014/main" id="{6A4E4F41-060E-4497-9FE3-B8197E4C5369}"/>
              </a:ext>
            </a:extLst>
          </p:cNvPr>
          <p:cNvSpPr/>
          <p:nvPr/>
        </p:nvSpPr>
        <p:spPr>
          <a:xfrm>
            <a:off x="5740696" y="6081606"/>
            <a:ext cx="1449671" cy="222614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114">
            <a:extLst>
              <a:ext uri="{FF2B5EF4-FFF2-40B4-BE49-F238E27FC236}">
                <a16:creationId xmlns="" xmlns:a16="http://schemas.microsoft.com/office/drawing/2014/main" id="{9E42CA1E-C0E1-412F-90A3-4A7629AF887A}"/>
              </a:ext>
            </a:extLst>
          </p:cNvPr>
          <p:cNvSpPr/>
          <p:nvPr/>
        </p:nvSpPr>
        <p:spPr>
          <a:xfrm>
            <a:off x="483074" y="6013416"/>
            <a:ext cx="640334" cy="76164"/>
          </a:xfrm>
          <a:prstGeom prst="roundRect">
            <a:avLst>
              <a:gd name="adj" fmla="val 50000"/>
            </a:avLst>
          </a:prstGeom>
          <a:solidFill>
            <a:srgbClr val="AAB6A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94EDCF8-D730-4BB3-9179-728AD077D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51" y="3884673"/>
            <a:ext cx="812039" cy="1497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147D968-0B9D-491D-A606-E9092E2EA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2016" y="3988605"/>
            <a:ext cx="822877" cy="14927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925133" y="2272420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488463" y="2269719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="" xmlns:a16="http://schemas.microsoft.com/office/drawing/2014/main" id="{4DADF580-D900-4AA9-A8FB-7CE3D1C7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55" y="366474"/>
            <a:ext cx="549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3-7. </a:t>
            </a:r>
            <a:r>
              <a:rPr lang="ko-KR" altLang="en-US" sz="36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 기법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54B2F"/>
              </a:solidFill>
              <a:effectLst/>
              <a:uLnTx/>
              <a:uFillTx/>
              <a:latin typeface="스웨거 TTF" panose="020B0600000101010101" pitchFamily="50" charset="-127"/>
              <a:ea typeface="스웨거 TTF" panose="020B0600000101010101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D5047E-9A19-43CB-A2D2-947D4E181E8A}"/>
              </a:ext>
            </a:extLst>
          </p:cNvPr>
          <p:cNvSpPr txBox="1"/>
          <p:nvPr/>
        </p:nvSpPr>
        <p:spPr>
          <a:xfrm>
            <a:off x="701083" y="1025588"/>
            <a:ext cx="360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 </a:t>
            </a:r>
            <a:r>
              <a:rPr lang="ko-KR" altLang="en-US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회귀분석 </a:t>
            </a:r>
            <a:r>
              <a:rPr lang="en-US" altLang="ko-KR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  <a:endParaRPr lang="ko-KR" altLang="en-US" sz="24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8A48B5-EB47-4A14-912E-51AE826E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95519660-99EC-4A7B-BA78-4ADCCE88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5" y="1942671"/>
            <a:ext cx="4897092" cy="331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>
            <a:extLst>
              <a:ext uri="{FF2B5EF4-FFF2-40B4-BE49-F238E27FC236}">
                <a16:creationId xmlns="" xmlns:a16="http://schemas.microsoft.com/office/drawing/2014/main" id="{2750924D-688C-4109-ABE8-482F053051DB}"/>
              </a:ext>
            </a:extLst>
          </p:cNvPr>
          <p:cNvSpPr txBox="1">
            <a:spLocks/>
          </p:cNvSpPr>
          <p:nvPr/>
        </p:nvSpPr>
        <p:spPr>
          <a:xfrm>
            <a:off x="5685556" y="1731053"/>
            <a:ext cx="6368092" cy="4488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다항 선형 회귀 분석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선형 회귀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관찰된 연속형 변수들에 대해 두 변수 사이의 모형을 구한 뒤 적합도를 측정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 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해 내는 분석 방법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다항 선형 회귀 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구하고자 하는 선형 회귀 모델이 곡선형일 때 사용하는 기법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        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입력 데이터를 거듭제곱하여 차수가 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이상인 다항식의 형태로 회귀 모델 생성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	</a:t>
            </a:r>
            <a:r>
              <a:rPr lang="ko-KR" altLang="en-US" sz="2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평균 제곱 오차</a:t>
            </a:r>
            <a:r>
              <a:rPr lang="en-US" altLang="ko-KR" sz="2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(MSE)</a:t>
            </a:r>
            <a:r>
              <a:rPr lang="ko-KR" altLang="en-US" sz="2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줄이는 방향으로 모델 학습하게 된다</a:t>
            </a:r>
            <a:r>
              <a:rPr lang="en-US" altLang="ko-KR" sz="2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21156" y="0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55" y="366474"/>
            <a:ext cx="549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3-7. </a:t>
            </a:r>
            <a:r>
              <a:rPr lang="ko-KR" altLang="en-US" sz="36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 기법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54B2F"/>
              </a:solidFill>
              <a:effectLst/>
              <a:uLnTx/>
              <a:uFillTx/>
              <a:latin typeface="스웨거 TTF" panose="020B0600000101010101" pitchFamily="50" charset="-127"/>
              <a:ea typeface="스웨거 TTF" panose="020B0600000101010101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D5047E-9A19-43CB-A2D2-947D4E181E8A}"/>
              </a:ext>
            </a:extLst>
          </p:cNvPr>
          <p:cNvSpPr txBox="1"/>
          <p:nvPr/>
        </p:nvSpPr>
        <p:spPr>
          <a:xfrm>
            <a:off x="701083" y="1025588"/>
            <a:ext cx="360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 k-means</a:t>
            </a:r>
            <a:r>
              <a:rPr lang="ko-KR" altLang="en-US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</a:t>
            </a:r>
            <a:endParaRPr lang="ko-KR" altLang="en-US" sz="2400" dirty="0">
              <a:solidFill>
                <a:srgbClr val="696B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8E708A9-86B0-4AD5-AFC7-CE1F7D69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6" y="5569880"/>
            <a:ext cx="491117" cy="1081267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="" xmlns:a16="http://schemas.microsoft.com/office/drawing/2014/main" id="{17F1D5D3-F574-4D72-9FA4-DAD075E447D2}"/>
              </a:ext>
            </a:extLst>
          </p:cNvPr>
          <p:cNvSpPr txBox="1">
            <a:spLocks/>
          </p:cNvSpPr>
          <p:nvPr/>
        </p:nvSpPr>
        <p:spPr>
          <a:xfrm>
            <a:off x="651655" y="1812267"/>
            <a:ext cx="6368092" cy="44887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유사한 </a:t>
            </a:r>
            <a:r>
              <a:rPr lang="ko-KR" altLang="en-US" sz="20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특성값을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가진 데이터를 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K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개로 </a:t>
            </a:r>
            <a:r>
              <a:rPr lang="ko-KR" altLang="en-US" sz="20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군집화하는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알고리즘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특성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버스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지하철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인구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자전거 대여인구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최적의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K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구하기 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       Elbow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기법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K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의 증가에 따른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 중심과 </a:t>
            </a:r>
            <a:r>
              <a:rPr lang="ko-KR" altLang="en-US" sz="20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오차제곱값의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감소비율이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             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급격히 줄어드는 부분에서의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K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값을 최적의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K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값으로 선정하는 방법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	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결과 </a:t>
            </a:r>
            <a:r>
              <a:rPr lang="en-US" altLang="ko-KR" sz="20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: K=10</a:t>
            </a:r>
            <a:endParaRPr lang="en-US" altLang="ko-KR" sz="20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AEA9ED37-F417-4BED-9699-5B1C1A4A1A81}"/>
              </a:ext>
            </a:extLst>
          </p:cNvPr>
          <p:cNvGrpSpPr/>
          <p:nvPr/>
        </p:nvGrpSpPr>
        <p:grpSpPr>
          <a:xfrm>
            <a:off x="7039360" y="1792389"/>
            <a:ext cx="4871277" cy="3757613"/>
            <a:chOff x="6800850" y="2143607"/>
            <a:chExt cx="4871277" cy="3757613"/>
          </a:xfrm>
          <a:solidFill>
            <a:schemeClr val="bg1"/>
          </a:solidFill>
        </p:grpSpPr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89BA9D37-CCFB-4C31-A8CE-9E3551978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850" y="2143607"/>
              <a:ext cx="4871277" cy="3757613"/>
            </a:xfrm>
            <a:prstGeom prst="rect">
              <a:avLst/>
            </a:prstGeom>
            <a:grpFill/>
            <a:ln w="19050">
              <a:solidFill>
                <a:srgbClr val="4D3D3D"/>
              </a:solidFill>
            </a:ln>
          </p:spPr>
        </p:pic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9E0DB565-D437-49B0-BFAE-50BC96D990F2}"/>
                </a:ext>
              </a:extLst>
            </p:cNvPr>
            <p:cNvSpPr/>
            <p:nvPr/>
          </p:nvSpPr>
          <p:spPr>
            <a:xfrm>
              <a:off x="9107248" y="4657724"/>
              <a:ext cx="488537" cy="485775"/>
            </a:xfrm>
            <a:prstGeom prst="ellipse">
              <a:avLst/>
            </a:prstGeom>
            <a:solidFill>
              <a:srgbClr val="AAB6AD">
                <a:alpha val="50000"/>
              </a:srgbClr>
            </a:solidFill>
            <a:ln w="19050">
              <a:solidFill>
                <a:srgbClr val="4D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A3561E8-0757-4DC8-A5B4-5EFE172E17AC}"/>
              </a:ext>
            </a:extLst>
          </p:cNvPr>
          <p:cNvSpPr txBox="1"/>
          <p:nvPr/>
        </p:nvSpPr>
        <p:spPr>
          <a:xfrm>
            <a:off x="9590026" y="3959914"/>
            <a:ext cx="143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K=10</a:t>
            </a:r>
            <a:endParaRPr lang="ko-KR" altLang="en-US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="" xmlns:a16="http://schemas.microsoft.com/office/drawing/2014/main" id="{B400CA4A-F462-4036-B539-658B51E3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5" y="0"/>
            <a:ext cx="12213155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588" y="-5258"/>
            <a:ext cx="12192000" cy="6842223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E915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1154" y="2052822"/>
            <a:ext cx="608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서비스 활용방안 및 기대효과</a:t>
            </a:r>
            <a:endParaRPr lang="ko-KR" altLang="en-US" sz="6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3E2DABF-ED20-4621-BFBB-05273DC6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" y="5126564"/>
            <a:ext cx="12192000" cy="1726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2D22219-22C8-4956-A274-D4A4DE47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56" y="4419071"/>
            <a:ext cx="491117" cy="1081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9A9154E-6870-4DEC-B147-75E498E91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59" y="4971368"/>
            <a:ext cx="600209" cy="52307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F3FC1640-463A-43E8-B868-435DAED06F9D}"/>
              </a:ext>
            </a:extLst>
          </p:cNvPr>
          <p:cNvGrpSpPr/>
          <p:nvPr/>
        </p:nvGrpSpPr>
        <p:grpSpPr>
          <a:xfrm>
            <a:off x="1634901" y="739962"/>
            <a:ext cx="521393" cy="461145"/>
            <a:chOff x="1634901" y="739962"/>
            <a:chExt cx="521393" cy="461145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F38F1692-1F1E-4E85-8F6D-E46A956D805D}"/>
                </a:ext>
              </a:extLst>
            </p:cNvPr>
            <p:cNvSpPr/>
            <p:nvPr/>
          </p:nvSpPr>
          <p:spPr>
            <a:xfrm>
              <a:off x="1693216" y="868287"/>
              <a:ext cx="332820" cy="3328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46C56068-A992-4749-868D-8BF188DBD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4901" y="771094"/>
              <a:ext cx="87936" cy="85650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9B4236DC-3739-43D3-9858-CB85A8A44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7216" y="749297"/>
              <a:ext cx="78820" cy="9835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A2E03F2A-CB9B-48F8-85F2-EC4F998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2086996" y="1081043"/>
              <a:ext cx="67821" cy="40912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FFA1F607-6B91-4EE8-A982-D79C3FF84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6676" y="902692"/>
              <a:ext cx="89618" cy="2683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B83B4A75-ECC3-4AF1-B12E-40486CF11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273" y="739962"/>
              <a:ext cx="0" cy="78527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E7B1486-4556-44C6-93CC-1EE863FA8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30" y="831219"/>
            <a:ext cx="1985096" cy="90478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AC5C7581-23FD-4F26-A692-954A04631030}"/>
              </a:ext>
            </a:extLst>
          </p:cNvPr>
          <p:cNvSpPr/>
          <p:nvPr/>
        </p:nvSpPr>
        <p:spPr>
          <a:xfrm>
            <a:off x="498585" y="5295577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ABA27C07-5256-47B5-94EF-9095094692DC}"/>
              </a:ext>
            </a:extLst>
          </p:cNvPr>
          <p:cNvSpPr/>
          <p:nvPr/>
        </p:nvSpPr>
        <p:spPr>
          <a:xfrm>
            <a:off x="11160895" y="5327826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58">
            <a:extLst>
              <a:ext uri="{FF2B5EF4-FFF2-40B4-BE49-F238E27FC236}">
                <a16:creationId xmlns="" xmlns:a16="http://schemas.microsoft.com/office/drawing/2014/main" id="{98FD695D-E3C2-4005-AB89-E7C8F50E70C2}"/>
              </a:ext>
            </a:extLst>
          </p:cNvPr>
          <p:cNvSpPr/>
          <p:nvPr/>
        </p:nvSpPr>
        <p:spPr>
          <a:xfrm>
            <a:off x="4789553" y="5939705"/>
            <a:ext cx="1760480" cy="184891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59">
            <a:extLst>
              <a:ext uri="{FF2B5EF4-FFF2-40B4-BE49-F238E27FC236}">
                <a16:creationId xmlns="" xmlns:a16="http://schemas.microsoft.com/office/drawing/2014/main" id="{6A4E4F41-060E-4497-9FE3-B8197E4C5369}"/>
              </a:ext>
            </a:extLst>
          </p:cNvPr>
          <p:cNvSpPr/>
          <p:nvPr/>
        </p:nvSpPr>
        <p:spPr>
          <a:xfrm>
            <a:off x="5740696" y="6081606"/>
            <a:ext cx="1449671" cy="222614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114">
            <a:extLst>
              <a:ext uri="{FF2B5EF4-FFF2-40B4-BE49-F238E27FC236}">
                <a16:creationId xmlns="" xmlns:a16="http://schemas.microsoft.com/office/drawing/2014/main" id="{9E42CA1E-C0E1-412F-90A3-4A7629AF887A}"/>
              </a:ext>
            </a:extLst>
          </p:cNvPr>
          <p:cNvSpPr/>
          <p:nvPr/>
        </p:nvSpPr>
        <p:spPr>
          <a:xfrm>
            <a:off x="483074" y="6013416"/>
            <a:ext cx="640334" cy="76164"/>
          </a:xfrm>
          <a:prstGeom prst="roundRect">
            <a:avLst>
              <a:gd name="adj" fmla="val 50000"/>
            </a:avLst>
          </a:prstGeom>
          <a:solidFill>
            <a:srgbClr val="AAB6A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094EDCF8-D730-4BB3-9179-728AD077D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51" y="3884673"/>
            <a:ext cx="812039" cy="14977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0147D968-0B9D-491D-A606-E9092E2EA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2016" y="3988605"/>
            <a:ext cx="822877" cy="14927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4083C14A-CD1E-4328-A554-98B5E953E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6294" y="4164285"/>
            <a:ext cx="1288621" cy="24128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B3ECF34E-82A7-4270-A40A-162062C113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5862" y="4615589"/>
            <a:ext cx="888315" cy="17694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23AF9C2-2625-4D2E-95F9-4797023DC4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5472" y="4326398"/>
            <a:ext cx="2203838" cy="216946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108352" y="2272420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969753" y="2269719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23132ED-BCA7-4D3D-BD72-9D7CAA0E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1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1819019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607" y="1222761"/>
            <a:ext cx="568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서울시 보행특별시 </a:t>
            </a:r>
            <a:r>
              <a:rPr lang="en-US" altLang="ko-KR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</a:t>
            </a:r>
            <a:r>
              <a:rPr lang="ko-KR" altLang="en-US" sz="24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개년 계획에 활용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4-1.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서비스 활용방안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1655" y="2018325"/>
            <a:ext cx="11761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올해 서울시가 발표한 ‘제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보행안전 및 편의증진 기본계획’에 따르면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년 간 총 약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6,420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억 원을 투입하여 보행자를 위한 공간조성을 계획하고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그 주요 내용 중 하나로 폭염에 선제적으로 대응하기 위해 도로나 보도에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포장도료를 시공한다는 것이다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그러나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포장도료는 기존도료에 비해 비싸다는 단점이 있어서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예산을 효율적으로 활용하기 위해서는 보다 많은 시민들이 체감할 수 있는 곳에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포장을 시공해야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폭염에 대응하여 국민들의 체감온도를 낮추기 위해 차도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보도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자전거도로에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포장을 시공을 할 수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 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따라서 교통량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공공자전거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대여량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건물높이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유동인구를 고려하여 체감온도가 높을 것이라고 예측한 이 결과는 </a:t>
            </a:r>
            <a:r>
              <a:rPr lang="ko-KR" altLang="en-US" dirty="0">
                <a:solidFill>
                  <a:srgbClr val="8FA73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서울시의 </a:t>
            </a:r>
            <a:r>
              <a:rPr lang="en-US" altLang="ko-KR" dirty="0">
                <a:solidFill>
                  <a:srgbClr val="8FA73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5</a:t>
            </a:r>
            <a:r>
              <a:rPr lang="ko-KR" altLang="en-US" dirty="0">
                <a:solidFill>
                  <a:srgbClr val="8FA73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년 중장기 계획을 수행하는 데 활용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될</a:t>
            </a:r>
            <a:r>
              <a:rPr lang="ko-KR" altLang="en-US" dirty="0">
                <a:solidFill>
                  <a:srgbClr val="8FA73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 있을 것이다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9A9154E-6870-4DEC-B147-75E498E9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764" y="6075891"/>
            <a:ext cx="600209" cy="5230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3ECF34E-82A7-4270-A40A-162062C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40" y="4951886"/>
            <a:ext cx="888315" cy="1769497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="" xmlns:a16="http://schemas.microsoft.com/office/drawing/2014/main" id="{63814437-4454-498A-842C-4009E453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147D968-0B9D-491D-A606-E9092E2E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4" y="5190153"/>
            <a:ext cx="822877" cy="1492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55" y="366474"/>
            <a:ext cx="549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4-2. </a:t>
            </a:r>
            <a:r>
              <a:rPr lang="ko-KR" altLang="en-US" sz="36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서비스 기대효과</a:t>
            </a:r>
          </a:p>
        </p:txBody>
      </p:sp>
      <p:sp>
        <p:nvSpPr>
          <p:cNvPr id="7" name="직각 삼각형 6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C308D85B-0E23-4D07-9F41-804C9D3C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C948D8A7-990A-4E86-B95D-D2F2D06A6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70495"/>
              </p:ext>
            </p:extLst>
          </p:nvPr>
        </p:nvGraphicFramePr>
        <p:xfrm>
          <a:off x="1450002" y="1351465"/>
          <a:ext cx="9169817" cy="312434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39634">
                  <a:extLst>
                    <a:ext uri="{9D8B030D-6E8A-4147-A177-3AD203B41FA5}">
                      <a16:colId xmlns="" xmlns:a16="http://schemas.microsoft.com/office/drawing/2014/main" val="1754622985"/>
                    </a:ext>
                  </a:extLst>
                </a:gridCol>
                <a:gridCol w="7830183">
                  <a:extLst>
                    <a:ext uri="{9D8B030D-6E8A-4147-A177-3AD203B41FA5}">
                      <a16:colId xmlns="" xmlns:a16="http://schemas.microsoft.com/office/drawing/2014/main" val="3511462350"/>
                    </a:ext>
                  </a:extLst>
                </a:gridCol>
              </a:tblGrid>
              <a:tr h="100965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서울 시민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차량통행량</a:t>
                      </a:r>
                      <a:r>
                        <a:rPr lang="ko-KR" altLang="en-US" sz="2000" dirty="0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 감소로 인한 </a:t>
                      </a:r>
                      <a:r>
                        <a:rPr lang="ko-KR" altLang="en-US" sz="2000" dirty="0" err="1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열섬</a:t>
                      </a:r>
                      <a:r>
                        <a:rPr lang="en-US" altLang="ko-KR" sz="2000" dirty="0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도심 미세먼지 저하</a:t>
                      </a:r>
                      <a:endParaRPr lang="en-US" altLang="ko-KR" sz="2000" dirty="0">
                        <a:solidFill>
                          <a:srgbClr val="595959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자연스럽게 자전거를 타면서 운동을 해 시민들의 건강 증진</a:t>
                      </a:r>
                      <a:endParaRPr lang="en-US" altLang="ko-KR" sz="2000" dirty="0">
                        <a:solidFill>
                          <a:srgbClr val="595959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13197747"/>
                  </a:ext>
                </a:extLst>
              </a:tr>
              <a:tr h="105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정부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자전거 주행과 차량 주행을 명확하게 나눔으로써 </a:t>
                      </a:r>
                      <a:r>
                        <a:rPr lang="ko-KR" altLang="en-US" sz="2000" dirty="0" err="1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차량대</a:t>
                      </a:r>
                      <a:r>
                        <a:rPr lang="ko-KR" altLang="en-US" sz="2000" dirty="0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 자전거 </a:t>
                      </a:r>
                      <a:r>
                        <a:rPr lang="ko-KR" altLang="en-US" sz="2000" dirty="0" err="1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사고량</a:t>
                      </a:r>
                      <a:r>
                        <a:rPr lang="ko-KR" altLang="en-US" sz="2000" dirty="0">
                          <a:solidFill>
                            <a:srgbClr val="595959"/>
                          </a:solidFill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 감소</a:t>
                      </a:r>
                      <a:endParaRPr lang="en-US" altLang="ko-KR" sz="2000" dirty="0">
                        <a:solidFill>
                          <a:srgbClr val="595959"/>
                        </a:solidFill>
                        <a:latin typeface="스웨거 TTF" panose="020B0600000101010101" pitchFamily="50" charset="-127"/>
                        <a:ea typeface="스웨거 TTF" panose="020B0600000101010101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595959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차량이용량</a:t>
                      </a:r>
                      <a:r>
                        <a:rPr lang="ko-KR" altLang="en-US" sz="2000" kern="0" spc="0" dirty="0">
                          <a:solidFill>
                            <a:srgbClr val="595959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 감소로 인한 미세먼지 문제 해결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92112883"/>
                  </a:ext>
                </a:extLst>
              </a:tr>
              <a:tr h="105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서울시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0" spc="0" dirty="0">
                          <a:solidFill>
                            <a:srgbClr val="595959"/>
                          </a:solidFill>
                          <a:effectLst/>
                          <a:latin typeface="스웨거 TTF" panose="020B0600000101010101" pitchFamily="50" charset="-127"/>
                          <a:ea typeface="스웨거 TTF" panose="020B0600000101010101" pitchFamily="50" charset="-127"/>
                        </a:rPr>
                        <a:t>국제적인 친환경 도시 이미지 구축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48936938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771D2DB8-7732-4D32-8605-C585E328C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97" y="5158572"/>
            <a:ext cx="822877" cy="14927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454C8D97-A62E-451B-8B5E-1E02D4766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984" y="5183102"/>
            <a:ext cx="822877" cy="14927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BD965C74-5538-4BCF-B219-986C40F17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133" y="5214683"/>
            <a:ext cx="822877" cy="14927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9F071E98-7F0E-4F2F-9C3B-B22B9B593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686" y="5183102"/>
            <a:ext cx="822877" cy="14927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0960F516-2744-4635-9B6E-D94CCB09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73" y="5207632"/>
            <a:ext cx="822877" cy="14927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EB337A13-2200-481B-A5FA-992F25C17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898" y="5205842"/>
            <a:ext cx="822877" cy="14927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386ECEB7-C7C1-453B-AB65-569355ECF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451" y="5174261"/>
            <a:ext cx="822877" cy="14927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551DE9EE-F84C-40B5-9EDF-157E7A6F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38" y="5198791"/>
            <a:ext cx="822877" cy="14927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96A7518C-A85A-4E14-93D7-CFF5C8539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950" y="5183550"/>
            <a:ext cx="822877" cy="1492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529C6A86-707D-42F9-96D6-B4116154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1503" y="5151969"/>
            <a:ext cx="822877" cy="149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9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543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453" y="1478693"/>
            <a:ext cx="4920923" cy="4429839"/>
          </a:xfrm>
          <a:prstGeom prst="rect">
            <a:avLst/>
          </a:prstGeom>
          <a:ln w="19050">
            <a:solidFill>
              <a:srgbClr val="8E9159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51655" y="366474"/>
            <a:ext cx="549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분석 결과</a:t>
            </a:r>
            <a:endParaRPr lang="ko-KR" altLang="en-US" sz="40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1F74A2-6FF7-457B-8FF3-B5D3BC919BB9}"/>
              </a:ext>
            </a:extLst>
          </p:cNvPr>
          <p:cNvSpPr txBox="1"/>
          <p:nvPr/>
        </p:nvSpPr>
        <p:spPr>
          <a:xfrm>
            <a:off x="5573126" y="1536174"/>
            <a:ext cx="6269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◉ </a:t>
            </a:r>
            <a:r>
              <a:rPr lang="ko-KR" altLang="en-US" sz="2400" dirty="0" err="1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사업에 대해서 우선 고려 지역을 선정하여 추천하기 위해서</a:t>
            </a:r>
            <a:r>
              <a:rPr lang="en-US" altLang="ko-KR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알아본 결과 </a:t>
            </a:r>
            <a:r>
              <a:rPr lang="en-US" altLang="ko-KR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‘</a:t>
            </a:r>
            <a:r>
              <a:rPr lang="ko-KR" altLang="en-US" sz="32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마포구</a:t>
            </a:r>
            <a:r>
              <a:rPr lang="en-US" altLang="ko-KR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＇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 가장 최적의 입지선정인 것으로 판단되어짐</a:t>
            </a:r>
            <a:r>
              <a:rPr lang="en-US" altLang="ko-KR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◉ 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하나의 장소에 대하여 이동수단이 여러 개인 만큼 </a:t>
            </a:r>
            <a:r>
              <a:rPr lang="ko-KR" altLang="en-US" sz="32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다양한 방법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을 통해 환경을 개선시켜 </a:t>
            </a:r>
            <a:r>
              <a:rPr lang="ko-KR" altLang="en-US" sz="32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사업의 효율성과 타당성</a:t>
            </a:r>
            <a:r>
              <a:rPr lang="ko-KR" altLang="en-US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을 확보할 수 있다</a:t>
            </a:r>
            <a:r>
              <a:rPr lang="en-US" altLang="ko-KR" sz="24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endParaRPr lang="en-US" altLang="ko-KR" sz="24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="" xmlns:a16="http://schemas.microsoft.com/office/drawing/2014/main" id="{75420D9D-57B1-47FE-9FE5-93E5FE50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1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5" y="0"/>
            <a:ext cx="12213155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588" y="-5258"/>
            <a:ext cx="12192000" cy="6842223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E915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1154" y="2052822"/>
            <a:ext cx="608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감 사 합 </a:t>
            </a:r>
            <a:r>
              <a:rPr lang="ko-KR" altLang="en-US" sz="60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니</a:t>
            </a:r>
            <a:r>
              <a:rPr lang="ko-KR" altLang="en-US" sz="6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3E2DABF-ED20-4621-BFBB-05273DC6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" y="5126564"/>
            <a:ext cx="12192000" cy="1726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2D22219-22C8-4956-A274-D4A4DE47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56" y="4419071"/>
            <a:ext cx="491117" cy="1081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9A9154E-6870-4DEC-B147-75E498E91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59" y="4971368"/>
            <a:ext cx="600209" cy="52307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F3FC1640-463A-43E8-B868-435DAED06F9D}"/>
              </a:ext>
            </a:extLst>
          </p:cNvPr>
          <p:cNvGrpSpPr/>
          <p:nvPr/>
        </p:nvGrpSpPr>
        <p:grpSpPr>
          <a:xfrm>
            <a:off x="1634901" y="739962"/>
            <a:ext cx="521393" cy="461145"/>
            <a:chOff x="1634901" y="739962"/>
            <a:chExt cx="521393" cy="461145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F38F1692-1F1E-4E85-8F6D-E46A956D805D}"/>
                </a:ext>
              </a:extLst>
            </p:cNvPr>
            <p:cNvSpPr/>
            <p:nvPr/>
          </p:nvSpPr>
          <p:spPr>
            <a:xfrm>
              <a:off x="1693216" y="868287"/>
              <a:ext cx="332820" cy="3328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46C56068-A992-4749-868D-8BF188DBD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4901" y="771094"/>
              <a:ext cx="87936" cy="85650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9B4236DC-3739-43D3-9858-CB85A8A44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7216" y="749297"/>
              <a:ext cx="78820" cy="9835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A2E03F2A-CB9B-48F8-85F2-EC4F998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2086996" y="1081043"/>
              <a:ext cx="67821" cy="40912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FFA1F607-6B91-4EE8-A982-D79C3FF84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6676" y="902692"/>
              <a:ext cx="89618" cy="26834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B83B4A75-ECC3-4AF1-B12E-40486CF11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273" y="739962"/>
              <a:ext cx="0" cy="78527"/>
            </a:xfrm>
            <a:prstGeom prst="line">
              <a:avLst/>
            </a:prstGeom>
            <a:ln w="28575">
              <a:solidFill>
                <a:srgbClr val="EECE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E7B1486-4556-44C6-93CC-1EE863FA8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30" y="831219"/>
            <a:ext cx="1985096" cy="90478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AC5C7581-23FD-4F26-A692-954A04631030}"/>
              </a:ext>
            </a:extLst>
          </p:cNvPr>
          <p:cNvSpPr/>
          <p:nvPr/>
        </p:nvSpPr>
        <p:spPr>
          <a:xfrm>
            <a:off x="498585" y="5295577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ABA27C07-5256-47B5-94EF-9095094692DC}"/>
              </a:ext>
            </a:extLst>
          </p:cNvPr>
          <p:cNvSpPr/>
          <p:nvPr/>
        </p:nvSpPr>
        <p:spPr>
          <a:xfrm>
            <a:off x="11160895" y="5327826"/>
            <a:ext cx="555501" cy="204146"/>
          </a:xfrm>
          <a:prstGeom prst="ellipse">
            <a:avLst/>
          </a:prstGeom>
          <a:solidFill>
            <a:srgbClr val="AA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58">
            <a:extLst>
              <a:ext uri="{FF2B5EF4-FFF2-40B4-BE49-F238E27FC236}">
                <a16:creationId xmlns="" xmlns:a16="http://schemas.microsoft.com/office/drawing/2014/main" id="{98FD695D-E3C2-4005-AB89-E7C8F50E70C2}"/>
              </a:ext>
            </a:extLst>
          </p:cNvPr>
          <p:cNvSpPr/>
          <p:nvPr/>
        </p:nvSpPr>
        <p:spPr>
          <a:xfrm>
            <a:off x="4789553" y="5939705"/>
            <a:ext cx="1760480" cy="184891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59">
            <a:extLst>
              <a:ext uri="{FF2B5EF4-FFF2-40B4-BE49-F238E27FC236}">
                <a16:creationId xmlns="" xmlns:a16="http://schemas.microsoft.com/office/drawing/2014/main" id="{6A4E4F41-060E-4497-9FE3-B8197E4C5369}"/>
              </a:ext>
            </a:extLst>
          </p:cNvPr>
          <p:cNvSpPr/>
          <p:nvPr/>
        </p:nvSpPr>
        <p:spPr>
          <a:xfrm>
            <a:off x="5740696" y="6081606"/>
            <a:ext cx="1449671" cy="222614"/>
          </a:xfrm>
          <a:prstGeom prst="roundRect">
            <a:avLst>
              <a:gd name="adj" fmla="val 50000"/>
            </a:avLst>
          </a:prstGeom>
          <a:solidFill>
            <a:srgbClr val="AAB6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114">
            <a:extLst>
              <a:ext uri="{FF2B5EF4-FFF2-40B4-BE49-F238E27FC236}">
                <a16:creationId xmlns="" xmlns:a16="http://schemas.microsoft.com/office/drawing/2014/main" id="{9E42CA1E-C0E1-412F-90A3-4A7629AF887A}"/>
              </a:ext>
            </a:extLst>
          </p:cNvPr>
          <p:cNvSpPr/>
          <p:nvPr/>
        </p:nvSpPr>
        <p:spPr>
          <a:xfrm>
            <a:off x="483074" y="6013416"/>
            <a:ext cx="640334" cy="76164"/>
          </a:xfrm>
          <a:prstGeom prst="roundRect">
            <a:avLst>
              <a:gd name="adj" fmla="val 50000"/>
            </a:avLst>
          </a:prstGeom>
          <a:solidFill>
            <a:srgbClr val="AAB6A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094EDCF8-D730-4BB3-9179-728AD077D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51" y="3884673"/>
            <a:ext cx="812039" cy="14977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0147D968-0B9D-491D-A606-E9092E2EA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2016" y="3988605"/>
            <a:ext cx="822877" cy="14927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4083C14A-CD1E-4328-A554-98B5E953E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6294" y="4164285"/>
            <a:ext cx="1288621" cy="24128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B3ECF34E-82A7-4270-A40A-162062C113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5862" y="4615589"/>
            <a:ext cx="888315" cy="17694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23AF9C2-2625-4D2E-95F9-4797023DC4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5472" y="4326398"/>
            <a:ext cx="2203838" cy="216946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108352" y="2272420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969753" y="2269719"/>
            <a:ext cx="73800" cy="606582"/>
          </a:xfrm>
          <a:prstGeom prst="rect">
            <a:avLst/>
          </a:prstGeom>
          <a:solidFill>
            <a:srgbClr val="05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23132ED-BCA7-4D3D-BD72-9D7CAA0E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10606" y="0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2647748067"/>
              </p:ext>
            </p:extLst>
          </p:nvPr>
        </p:nvGraphicFramePr>
        <p:xfrm>
          <a:off x="6990269" y="1812555"/>
          <a:ext cx="5191125" cy="3877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타원 5"/>
          <p:cNvSpPr/>
          <p:nvPr/>
        </p:nvSpPr>
        <p:spPr>
          <a:xfrm>
            <a:off x="644859" y="1041989"/>
            <a:ext cx="350520" cy="3505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6853" y="1041419"/>
            <a:ext cx="488616" cy="4886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91755" y="1041419"/>
            <a:ext cx="488047" cy="4880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41548" y="1041988"/>
            <a:ext cx="3241565" cy="488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rgbClr val="4A742E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열사병 환자 수 현황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655" y="366474"/>
            <a:ext cx="358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배경</a:t>
            </a:r>
          </a:p>
        </p:txBody>
      </p:sp>
      <p:sp>
        <p:nvSpPr>
          <p:cNvPr id="17" name="직각 삼각형 16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="" xmlns:a16="http://schemas.microsoft.com/office/drawing/2014/main" id="{33BB64AC-4DCA-4748-AC13-F7203A120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862144"/>
              </p:ext>
            </p:extLst>
          </p:nvPr>
        </p:nvGraphicFramePr>
        <p:xfrm>
          <a:off x="1244459" y="1812556"/>
          <a:ext cx="5526211" cy="4003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D770C4B-521D-43B4-8568-B2524938483B}"/>
              </a:ext>
            </a:extLst>
          </p:cNvPr>
          <p:cNvSpPr txBox="1"/>
          <p:nvPr/>
        </p:nvSpPr>
        <p:spPr>
          <a:xfrm>
            <a:off x="5423244" y="5423998"/>
            <a:ext cx="15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출처 </a:t>
            </a:r>
            <a:r>
              <a:rPr lang="en-US" altLang="ko-KR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질병관리본부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397159C-B689-4DE4-8C8C-7DB887F0EB4F}"/>
              </a:ext>
            </a:extLst>
          </p:cNvPr>
          <p:cNvSpPr txBox="1"/>
          <p:nvPr/>
        </p:nvSpPr>
        <p:spPr>
          <a:xfrm>
            <a:off x="7806848" y="5416915"/>
            <a:ext cx="382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출처 </a:t>
            </a:r>
            <a:r>
              <a:rPr lang="en-US" altLang="ko-KR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 특별시 안전총괄본부</a:t>
            </a:r>
            <a:r>
              <a:rPr lang="en-US" altLang="ko-KR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dirty="0">
                <a:solidFill>
                  <a:srgbClr val="AAB6A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폭염안전대책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CAB9CF7-41B0-452B-A09B-CE12BC94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7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44859" y="1041989"/>
            <a:ext cx="350520" cy="3505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81244" y="5495278"/>
            <a:ext cx="182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무더위 대피소</a:t>
            </a:r>
            <a:endParaRPr lang="en-US" altLang="ko-KR" sz="28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6853" y="1041419"/>
            <a:ext cx="488616" cy="4886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91755" y="1041419"/>
            <a:ext cx="488047" cy="4880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41548" y="1041988"/>
            <a:ext cx="3241565" cy="488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rgbClr val="4A742E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야외에서 폭염을 피하기 위한 노력들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655" y="366474"/>
            <a:ext cx="358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배경</a:t>
            </a:r>
          </a:p>
        </p:txBody>
      </p:sp>
      <p:sp>
        <p:nvSpPr>
          <p:cNvPr id="17" name="직각 삼각형 16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28D5B79-76D8-4DE5-8491-064322D1182B}"/>
              </a:ext>
            </a:extLst>
          </p:cNvPr>
          <p:cNvSpPr txBox="1"/>
          <p:nvPr/>
        </p:nvSpPr>
        <p:spPr>
          <a:xfrm>
            <a:off x="1760218" y="5478345"/>
            <a:ext cx="242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그늘막</a:t>
            </a:r>
            <a:endParaRPr lang="ko-KR" altLang="en-US" sz="28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CBF0AC3-AC71-4152-8444-D11AFC815BD4}"/>
              </a:ext>
            </a:extLst>
          </p:cNvPr>
          <p:cNvSpPr/>
          <p:nvPr/>
        </p:nvSpPr>
        <p:spPr>
          <a:xfrm>
            <a:off x="8727139" y="1931406"/>
            <a:ext cx="2423006" cy="334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1C5D5DB-B291-4D5D-A8D9-43B3A677F3D5}"/>
              </a:ext>
            </a:extLst>
          </p:cNvPr>
          <p:cNvSpPr txBox="1"/>
          <p:nvPr/>
        </p:nvSpPr>
        <p:spPr>
          <a:xfrm>
            <a:off x="9409625" y="5454089"/>
            <a:ext cx="182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살수차</a:t>
            </a:r>
            <a:endParaRPr lang="en-US" altLang="ko-KR" sz="28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7F90809-EBA8-49CB-B470-5A532D07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27" name="Picture 3" descr="C:\Users\sheilin\Desktop\그늘막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4" r="12698"/>
          <a:stretch/>
        </p:blipFill>
        <p:spPr bwMode="auto">
          <a:xfrm>
            <a:off x="667217" y="1931406"/>
            <a:ext cx="3382030" cy="3348429"/>
          </a:xfrm>
          <a:prstGeom prst="rect">
            <a:avLst/>
          </a:prstGeom>
          <a:noFill/>
          <a:ln w="19050">
            <a:solidFill>
              <a:srgbClr val="4D3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eilin\Desktop\살수차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7" r="13987"/>
          <a:stretch/>
        </p:blipFill>
        <p:spPr bwMode="auto">
          <a:xfrm>
            <a:off x="8243182" y="1931406"/>
            <a:ext cx="3390919" cy="3348429"/>
          </a:xfrm>
          <a:prstGeom prst="rect">
            <a:avLst/>
          </a:prstGeom>
          <a:noFill/>
          <a:ln w="19050">
            <a:solidFill>
              <a:srgbClr val="4D3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heilin\Desktop\무더위 쉼터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71" y="1931406"/>
            <a:ext cx="3404388" cy="3365362"/>
          </a:xfrm>
          <a:prstGeom prst="rect">
            <a:avLst/>
          </a:prstGeom>
          <a:noFill/>
          <a:ln w="19050">
            <a:solidFill>
              <a:srgbClr val="4D3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44859" y="1041989"/>
            <a:ext cx="350520" cy="3505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6853" y="1041419"/>
            <a:ext cx="488616" cy="4886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168536" y="1041704"/>
            <a:ext cx="488047" cy="4880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41549" y="1041704"/>
            <a:ext cx="2618344" cy="488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rgbClr val="4A742E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폭염을 피하기 위한 </a:t>
            </a:r>
            <a:r>
              <a:rPr lang="ko-KR" altLang="en-US" sz="2400" dirty="0" smtClean="0">
                <a:solidFill>
                  <a:srgbClr val="4A742E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노력 방안</a:t>
            </a:r>
            <a:endParaRPr lang="ko-KR" altLang="en-US" sz="2400" dirty="0">
              <a:solidFill>
                <a:srgbClr val="4A742E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655" y="366474"/>
            <a:ext cx="358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배경</a:t>
            </a:r>
          </a:p>
        </p:txBody>
      </p:sp>
      <p:sp>
        <p:nvSpPr>
          <p:cNvPr id="17" name="직각 삼각형 16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28D5B79-76D8-4DE5-8491-064322D1182B}"/>
              </a:ext>
            </a:extLst>
          </p:cNvPr>
          <p:cNvSpPr txBox="1"/>
          <p:nvPr/>
        </p:nvSpPr>
        <p:spPr>
          <a:xfrm>
            <a:off x="1161535" y="5538324"/>
            <a:ext cx="1086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</a:t>
            </a:r>
            <a:r>
              <a:rPr lang="ko-KR" altLang="en-US" sz="2800" dirty="0" err="1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포장 </a:t>
            </a:r>
            <a:r>
              <a:rPr lang="ko-KR" altLang="en-US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공법</a:t>
            </a:r>
            <a:r>
              <a:rPr lang="en-US" altLang="ko-KR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좌</a:t>
            </a:r>
            <a:r>
              <a:rPr lang="en-US" altLang="ko-KR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한국</a:t>
            </a:r>
            <a:r>
              <a:rPr lang="en-US" altLang="ko-KR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       </a:t>
            </a:r>
            <a:r>
              <a:rPr lang="en-US" altLang="ko-KR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/ </a:t>
            </a:r>
            <a:r>
              <a:rPr lang="en-US" altLang="ko-KR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    </a:t>
            </a:r>
            <a:r>
              <a:rPr lang="ko-KR" altLang="en-US" sz="2800" dirty="0" err="1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차열블록으로</a:t>
            </a:r>
            <a:r>
              <a:rPr lang="ko-KR" altLang="en-US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자전거 도로 </a:t>
            </a:r>
            <a:r>
              <a:rPr lang="ko-KR" altLang="en-US" sz="2800" dirty="0" err="1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표시후</a:t>
            </a:r>
            <a:r>
              <a:rPr lang="ko-KR" altLang="en-US" sz="28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자전거 이용 </a:t>
            </a:r>
            <a:r>
              <a:rPr lang="ko-KR" altLang="en-US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독려</a:t>
            </a:r>
            <a:r>
              <a:rPr lang="en-US" altLang="ko-KR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우</a:t>
            </a:r>
            <a:r>
              <a:rPr lang="en-US" altLang="ko-KR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일본</a:t>
            </a:r>
            <a:r>
              <a:rPr lang="en-US" altLang="ko-KR" sz="2800" dirty="0" smtClean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en-US" altLang="ko-KR" sz="28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46114A3-1DB5-43AA-AB3C-D0C36582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475" y="1796890"/>
            <a:ext cx="4123411" cy="3612534"/>
          </a:xfrm>
          <a:prstGeom prst="rect">
            <a:avLst/>
          </a:prstGeom>
          <a:ln w="19050">
            <a:solidFill>
              <a:srgbClr val="4D3D3D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3D8A4B9-BAC3-423B-8956-FD44E5FE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050" name="Picture 2" descr="C:\Users\sheilin\Desktop\차열성 공법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" r="5757"/>
          <a:stretch/>
        </p:blipFill>
        <p:spPr bwMode="auto">
          <a:xfrm>
            <a:off x="1432996" y="1796891"/>
            <a:ext cx="4301911" cy="3612533"/>
          </a:xfrm>
          <a:prstGeom prst="rect">
            <a:avLst/>
          </a:prstGeom>
          <a:noFill/>
          <a:ln w="19050">
            <a:solidFill>
              <a:srgbClr val="4D3D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0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0" y="17466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2764" y="1432825"/>
            <a:ext cx="512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8FA73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4800" dirty="0">
                <a:solidFill>
                  <a:srgbClr val="FFC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‘</a:t>
            </a:r>
            <a:r>
              <a:rPr lang="ko-KR" altLang="en-US" sz="48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sz="4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포장</a:t>
            </a:r>
            <a:r>
              <a:rPr lang="en-US" altLang="ko-KR" sz="4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’ </a:t>
            </a:r>
            <a:r>
              <a:rPr lang="ko-KR" altLang="en-US" sz="4800" dirty="0">
                <a:solidFill>
                  <a:srgbClr val="8FA73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이란</a:t>
            </a:r>
            <a:r>
              <a:rPr lang="en-US" altLang="ko-KR" sz="4800" dirty="0">
                <a:solidFill>
                  <a:srgbClr val="8FA738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? -</a:t>
            </a:r>
            <a:endParaRPr lang="ko-KR" altLang="en-US" sz="4800" dirty="0">
              <a:solidFill>
                <a:srgbClr val="8FA738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957" y="2445810"/>
            <a:ext cx="494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태양열을 반사하는 특수 도료를 </a:t>
            </a:r>
            <a:endParaRPr lang="en-US" altLang="ko-KR" sz="24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아스팔트 표면에 얇게 바르는 공법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3777" y="3458795"/>
            <a:ext cx="533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일반 아스팔트에 비해 기온을 최대 </a:t>
            </a:r>
            <a:r>
              <a:rPr lang="en-US" altLang="ko-KR" sz="24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10.4</a:t>
            </a:r>
            <a:r>
              <a:rPr lang="ko-KR" altLang="en-US" sz="24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도</a:t>
            </a:r>
            <a:r>
              <a:rPr lang="ko-KR" altLang="en-US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낮추는 효과가 있다</a:t>
            </a:r>
            <a:r>
              <a:rPr lang="en-US" altLang="ko-KR" sz="2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endParaRPr lang="ko-KR" altLang="en-US" sz="2400" dirty="0">
              <a:solidFill>
                <a:srgbClr val="4D3D3D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1655" y="366474"/>
            <a:ext cx="358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배경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75" y="591427"/>
            <a:ext cx="3996575" cy="5348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A7B6ED1-9F4F-457D-9CA3-0E5E9962F946}"/>
              </a:ext>
            </a:extLst>
          </p:cNvPr>
          <p:cNvSpPr txBox="1"/>
          <p:nvPr/>
        </p:nvSpPr>
        <p:spPr>
          <a:xfrm>
            <a:off x="702173" y="4284769"/>
            <a:ext cx="6275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ko-KR" altLang="en-US" sz="3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폭염에 대응하기 위해 </a:t>
            </a:r>
            <a:r>
              <a:rPr lang="ko-KR" altLang="en-US" sz="3000" dirty="0" err="1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차열성</a:t>
            </a:r>
            <a:r>
              <a:rPr lang="ko-KR" altLang="en-US" sz="3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 도료 포장 필요</a:t>
            </a:r>
            <a:endParaRPr lang="en-US" altLang="ko-KR" sz="3000" dirty="0" smtClean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ko-KR" altLang="en-US" sz="3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  <a:sym typeface="Wingdings" panose="05000000000000000000" pitchFamily="2" charset="2"/>
              </a:rPr>
              <a:t>효율적인 재정사용을 위해 최적의 시공지역 선정 필요 </a:t>
            </a:r>
            <a:endParaRPr lang="ko-KR" altLang="en-US" sz="3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5FA86FB-CBE7-4CB5-B526-A7979E25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1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-88815" y="1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655" y="366474"/>
            <a:ext cx="358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  <a:r>
              <a:rPr lang="ko-KR" altLang="en-US" sz="40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활용데이터 정의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2464" y="4700455"/>
            <a:ext cx="150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출처 </a:t>
            </a:r>
            <a:r>
              <a:rPr lang="en-US" altLang="ko-KR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기상청</a:t>
            </a:r>
            <a:r>
              <a:rPr lang="en-US" altLang="ko-KR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solidFill>
                <a:srgbClr val="B6B98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2618" y="4726394"/>
            <a:ext cx="263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출처 </a:t>
            </a:r>
            <a:r>
              <a:rPr lang="en-US" altLang="ko-KR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서울열린데이터광장</a:t>
            </a:r>
            <a:r>
              <a:rPr lang="en-US" altLang="ko-KR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solidFill>
                <a:srgbClr val="B6B98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93972" y="4726394"/>
            <a:ext cx="237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출처 </a:t>
            </a:r>
            <a:r>
              <a:rPr lang="en-US" altLang="ko-KR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국가공간정보포털</a:t>
            </a:r>
            <a:r>
              <a:rPr lang="en-US" altLang="ko-KR" dirty="0">
                <a:solidFill>
                  <a:srgbClr val="B6B98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solidFill>
                <a:srgbClr val="B6B98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30363" y="1550451"/>
            <a:ext cx="2937749" cy="31537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기상데이터</a:t>
            </a:r>
            <a:endParaRPr lang="en-US" altLang="ko-KR" sz="24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sz="9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* 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예측 기온</a:t>
            </a:r>
            <a:endParaRPr lang="en-US" altLang="ko-KR" dirty="0">
              <a:solidFill>
                <a:srgbClr val="77B2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* 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예측 풍속</a:t>
            </a:r>
            <a:endParaRPr lang="en-US" altLang="ko-KR" dirty="0">
              <a:solidFill>
                <a:srgbClr val="77B2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700" dirty="0">
              <a:solidFill>
                <a:srgbClr val="77B2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 </a:t>
            </a:r>
            <a:r>
              <a:rPr lang="ko-KR" altLang="en-US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서울시 체감온도 파악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F3FC1640-463A-43E8-B868-435DAED06F9D}"/>
              </a:ext>
            </a:extLst>
          </p:cNvPr>
          <p:cNvGrpSpPr/>
          <p:nvPr/>
        </p:nvGrpSpPr>
        <p:grpSpPr>
          <a:xfrm>
            <a:off x="2567876" y="1949306"/>
            <a:ext cx="521393" cy="509785"/>
            <a:chOff x="1634901" y="691322"/>
            <a:chExt cx="521393" cy="509785"/>
          </a:xfrm>
          <a:solidFill>
            <a:schemeClr val="accent2"/>
          </a:solidFill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F38F1692-1F1E-4E85-8F6D-E46A956D805D}"/>
                </a:ext>
              </a:extLst>
            </p:cNvPr>
            <p:cNvSpPr/>
            <p:nvPr/>
          </p:nvSpPr>
          <p:spPr>
            <a:xfrm>
              <a:off x="1693216" y="868287"/>
              <a:ext cx="332820" cy="3328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46C56068-A992-4749-868D-8BF188DBD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4901" y="771094"/>
              <a:ext cx="87936" cy="85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9B4236DC-3739-43D3-9858-CB85A8A44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7216" y="749297"/>
              <a:ext cx="78820" cy="98354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A2E03F2A-CB9B-48F8-85F2-EC4F9986DAFB}"/>
                </a:ext>
              </a:extLst>
            </p:cNvPr>
            <p:cNvCxnSpPr>
              <a:cxnSpLocks/>
            </p:cNvCxnSpPr>
            <p:nvPr/>
          </p:nvCxnSpPr>
          <p:spPr>
            <a:xfrm>
              <a:off x="2086996" y="1081043"/>
              <a:ext cx="67821" cy="40912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FFA1F607-6B91-4EE8-A982-D79C3FF84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6676" y="902692"/>
              <a:ext cx="89618" cy="26834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B83B4A75-ECC3-4AF1-B12E-40486CF11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273" y="691322"/>
              <a:ext cx="0" cy="78527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E7B1486-4556-44C6-93CC-1EE863FA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39" y="2097460"/>
            <a:ext cx="1203646" cy="7232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8215" y="5616258"/>
            <a:ext cx="845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기상</a:t>
            </a:r>
            <a:r>
              <a:rPr lang="en-US" altLang="ko-KR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유동인구 </a:t>
            </a:r>
            <a:r>
              <a:rPr lang="en-US" altLang="ko-KR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</a:t>
            </a:r>
            <a:r>
              <a:rPr lang="en-US" altLang="ko-KR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696B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그림자 등의 요인을  고려하여 </a:t>
            </a:r>
            <a:r>
              <a:rPr lang="ko-KR" altLang="en-US" sz="2800" dirty="0" err="1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sz="2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도료 포장 </a:t>
            </a:r>
            <a:r>
              <a:rPr lang="ko-KR" altLang="en-US" sz="28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최적 지역을 선정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62121" y="1572612"/>
            <a:ext cx="2937749" cy="31537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교통데이터</a:t>
            </a:r>
            <a:endParaRPr lang="en-US" altLang="ko-KR" sz="24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sz="9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* 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지하철</a:t>
            </a:r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/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버스 지점별 </a:t>
            </a:r>
            <a:r>
              <a:rPr lang="ko-KR" altLang="en-US" dirty="0" err="1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승하차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인원</a:t>
            </a:r>
            <a:endParaRPr lang="en-US" altLang="ko-KR" dirty="0">
              <a:solidFill>
                <a:srgbClr val="77B2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* </a:t>
            </a:r>
            <a:r>
              <a:rPr lang="ko-KR" altLang="en-US" dirty="0" err="1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따릉이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대여소별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대여 수</a:t>
            </a:r>
            <a:endParaRPr lang="en-US" altLang="ko-KR" dirty="0">
              <a:solidFill>
                <a:srgbClr val="77B2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7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 </a:t>
            </a:r>
            <a:r>
              <a:rPr lang="ko-KR" altLang="en-US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유동인구 파악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141894" y="1572612"/>
            <a:ext cx="2937749" cy="31537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건물데이터</a:t>
            </a:r>
            <a:endParaRPr lang="en-US" altLang="ko-KR" sz="2400" dirty="0">
              <a:solidFill>
                <a:srgbClr val="054B2F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endParaRPr lang="en-US" altLang="ko-KR" sz="9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* 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 시 </a:t>
            </a:r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GPS 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공간정보</a:t>
            </a:r>
            <a:endParaRPr lang="en-US" altLang="ko-KR" dirty="0">
              <a:solidFill>
                <a:srgbClr val="77B24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*(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건물 모양</a:t>
            </a:r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위치 등의 자료</a:t>
            </a:r>
            <a:r>
              <a:rPr lang="en-US" altLang="ko-KR" dirty="0">
                <a:solidFill>
                  <a:srgbClr val="77B24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</a:p>
          <a:p>
            <a:pPr marL="285750" indent="-285750" algn="ctr">
              <a:buFontTx/>
              <a:buChar char="-"/>
            </a:pPr>
            <a:endParaRPr lang="en-US" altLang="ko-KR" sz="7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 </a:t>
            </a:r>
            <a:r>
              <a:rPr lang="ko-KR" altLang="en-US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건물높이에 따른 그림자 예측</a:t>
            </a:r>
          </a:p>
        </p:txBody>
      </p:sp>
      <p:sp>
        <p:nvSpPr>
          <p:cNvPr id="20" name="직각 삼각형 19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968" y="1838623"/>
            <a:ext cx="982099" cy="982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25" y="1906692"/>
            <a:ext cx="1003121" cy="100312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="" xmlns:a16="http://schemas.microsoft.com/office/drawing/2014/main" id="{9D4BAFAB-E5FC-4BF7-ABAB-6F985E2A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75E0F-2FF5-49AF-A8AB-7F9F05ED7C45}"/>
              </a:ext>
            </a:extLst>
          </p:cNvPr>
          <p:cNvSpPr/>
          <p:nvPr/>
        </p:nvSpPr>
        <p:spPr>
          <a:xfrm>
            <a:off x="-21156" y="0"/>
            <a:ext cx="12213156" cy="6858000"/>
          </a:xfrm>
          <a:prstGeom prst="rect">
            <a:avLst/>
          </a:prstGeom>
          <a:solidFill>
            <a:srgbClr val="E9EADB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C4CC006-82B1-4BC0-8D84-10D63C95FF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966344" y="3916443"/>
            <a:ext cx="10187688" cy="59541"/>
          </a:xfrm>
          <a:prstGeom prst="line">
            <a:avLst/>
          </a:prstGeom>
          <a:ln w="44450">
            <a:solidFill>
              <a:srgbClr val="4D3D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3237411" y="3813866"/>
            <a:ext cx="264694" cy="264694"/>
          </a:xfrm>
          <a:prstGeom prst="ellipse">
            <a:avLst/>
          </a:prstGeom>
          <a:solidFill>
            <a:srgbClr val="4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673308" y="3813866"/>
            <a:ext cx="264694" cy="264694"/>
          </a:xfrm>
          <a:prstGeom prst="ellipse">
            <a:avLst/>
          </a:prstGeom>
          <a:solidFill>
            <a:srgbClr val="4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328689" y="3813866"/>
            <a:ext cx="264694" cy="264694"/>
          </a:xfrm>
          <a:prstGeom prst="ellipse">
            <a:avLst/>
          </a:prstGeom>
          <a:solidFill>
            <a:srgbClr val="4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03130" y="3813866"/>
            <a:ext cx="264694" cy="264694"/>
          </a:xfrm>
          <a:prstGeom prst="ellipse">
            <a:avLst/>
          </a:prstGeom>
          <a:solidFill>
            <a:srgbClr val="4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85311" y="633068"/>
            <a:ext cx="3587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최적 </a:t>
            </a:r>
            <a:r>
              <a:rPr lang="ko-KR" altLang="en-US" sz="4400" dirty="0">
                <a:solidFill>
                  <a:srgbClr val="4D3D3D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입지</a:t>
            </a:r>
            <a:r>
              <a:rPr lang="ko-KR" altLang="en-US" sz="4400" dirty="0">
                <a:solidFill>
                  <a:srgbClr val="054B2F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선정 방법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71487" y="4187883"/>
            <a:ext cx="2553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서울시에서 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체감온도가 높고</a:t>
            </a:r>
            <a:r>
              <a:rPr lang="en-US" altLang="ko-KR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유동인구가 많은 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자치구를 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차로 </a:t>
            </a:r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선정</a:t>
            </a:r>
            <a:endParaRPr lang="en-US" altLang="ko-KR" sz="2000" dirty="0" smtClean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23" y="4225699"/>
            <a:ext cx="1852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데이터의 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전반적인 전처리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1238" y="1227722"/>
            <a:ext cx="448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날씨 포함</a:t>
            </a:r>
            <a:r>
              <a:rPr lang="en-US" altLang="ko-KR" sz="24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여러 가지 요소를 고려한 입지 선정 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50121" y="2877992"/>
            <a:ext cx="2393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날씨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 데이터로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실행 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09045" y="4244631"/>
            <a:ext cx="2080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클러스터링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결과를 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바탕으로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자치구내 행정지역을 선정</a:t>
            </a:r>
            <a:endParaRPr lang="en-US" altLang="ko-KR" sz="2000" dirty="0" smtClean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0838" y="2978199"/>
            <a:ext cx="18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기온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교통</a:t>
            </a:r>
            <a:r>
              <a:rPr lang="en-US" altLang="ko-KR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데이터의 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패턴 분석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699683" y="3699566"/>
            <a:ext cx="493294" cy="493294"/>
          </a:xfrm>
          <a:prstGeom prst="ellipse">
            <a:avLst/>
          </a:prstGeom>
          <a:solidFill>
            <a:srgbClr val="4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 rot="5400000">
            <a:off x="247136" y="247136"/>
            <a:ext cx="453947" cy="453947"/>
          </a:xfrm>
          <a:prstGeom prst="rt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813983" y="3813866"/>
            <a:ext cx="264694" cy="264694"/>
          </a:xfrm>
          <a:prstGeom prst="ellipse">
            <a:avLst/>
          </a:prstGeom>
          <a:solidFill>
            <a:srgbClr val="696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BD3021C-23F8-4B4C-BDD7-B3D964F7A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96" y="719539"/>
            <a:ext cx="600209" cy="52307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6507892"/>
            <a:ext cx="12192000" cy="35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="" xmlns:a16="http://schemas.microsoft.com/office/drawing/2014/main" id="{A046828D-9EAB-4274-B2C4-61F4B8EC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D7B1BBF-7238-4A33-BC8E-7E009B2A395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989590" y="3813866"/>
            <a:ext cx="264694" cy="264694"/>
          </a:xfrm>
          <a:prstGeom prst="ellipse">
            <a:avLst/>
          </a:prstGeom>
          <a:solidFill>
            <a:srgbClr val="4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48160" y="3699566"/>
            <a:ext cx="493294" cy="493294"/>
          </a:xfrm>
          <a:prstGeom prst="ellipse">
            <a:avLst/>
          </a:prstGeom>
          <a:solidFill>
            <a:srgbClr val="4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593557" y="4277189"/>
            <a:ext cx="2112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차열성</a:t>
            </a:r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포장의</a:t>
            </a:r>
            <a:r>
              <a:rPr lang="en-US" altLang="ko-KR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효과가 </a:t>
            </a:r>
            <a:endParaRPr lang="en-US" altLang="ko-KR" sz="2000" dirty="0" smtClean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극대화 </a:t>
            </a:r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될 수 있는 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방안 및 방법에 대한 제언</a:t>
            </a:r>
            <a:endParaRPr lang="en-US" altLang="ko-KR" sz="2000" dirty="0" smtClean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11783" y="2612490"/>
            <a:ext cx="2020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선정된 </a:t>
            </a:r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지역에서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건물높이 데이터를 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추가하여 </a:t>
            </a:r>
            <a:r>
              <a:rPr lang="ko-KR" altLang="en-US" sz="2000" dirty="0" smtClean="0">
                <a:solidFill>
                  <a:srgbClr val="8E9159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애로사항 확인</a:t>
            </a:r>
            <a:endParaRPr lang="en-US" altLang="ko-KR" sz="2000" dirty="0">
              <a:solidFill>
                <a:srgbClr val="8E9159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461785" y="3813866"/>
            <a:ext cx="264694" cy="264694"/>
          </a:xfrm>
          <a:prstGeom prst="ellipse">
            <a:avLst/>
          </a:prstGeom>
          <a:solidFill>
            <a:srgbClr val="696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3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1672</Words>
  <Application>Microsoft Office PowerPoint</Application>
  <PresentationFormat>와이드스크린</PresentationFormat>
  <Paragraphs>569</Paragraphs>
  <Slides>37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스웨거 TTF</vt:lpstr>
      <vt:lpstr>Arial</vt:lpstr>
      <vt:lpstr>Cambria Math</vt:lpstr>
      <vt:lpstr>Symbol</vt:lpstr>
      <vt:lpstr>Wingdings</vt:lpstr>
      <vt:lpstr>Office 테마</vt:lpstr>
      <vt:lpstr>차열성 포장을 통한  보행환경 개선방안</vt:lpstr>
      <vt:lpstr>목 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날씨 빅데이터</dc:title>
  <dc:creator>Kim Hayoung</dc:creator>
  <cp:lastModifiedBy>박 성균</cp:lastModifiedBy>
  <cp:revision>253</cp:revision>
  <dcterms:created xsi:type="dcterms:W3CDTF">2019-07-17T02:38:14Z</dcterms:created>
  <dcterms:modified xsi:type="dcterms:W3CDTF">2019-07-22T06:31:43Z</dcterms:modified>
</cp:coreProperties>
</file>